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8" r:id="rId12"/>
    <p:sldId id="269" r:id="rId13"/>
    <p:sldId id="270" r:id="rId14"/>
    <p:sldId id="271" r:id="rId15"/>
    <p:sldId id="272" r:id="rId16"/>
    <p:sldId id="277" r:id="rId17"/>
    <p:sldId id="278" r:id="rId18"/>
    <p:sldId id="283" r:id="rId19"/>
    <p:sldId id="284" r:id="rId20"/>
    <p:sldId id="273" r:id="rId21"/>
    <p:sldId id="274" r:id="rId22"/>
    <p:sldId id="291" r:id="rId23"/>
    <p:sldId id="275" r:id="rId24"/>
    <p:sldId id="292" r:id="rId25"/>
    <p:sldId id="276" r:id="rId26"/>
    <p:sldId id="293" r:id="rId27"/>
    <p:sldId id="285" r:id="rId28"/>
    <p:sldId id="298" r:id="rId29"/>
    <p:sldId id="304" r:id="rId30"/>
    <p:sldId id="315" r:id="rId31"/>
    <p:sldId id="310" r:id="rId32"/>
    <p:sldId id="308" r:id="rId33"/>
    <p:sldId id="311" r:id="rId34"/>
    <p:sldId id="286" r:id="rId35"/>
    <p:sldId id="300" r:id="rId36"/>
    <p:sldId id="321" r:id="rId37"/>
    <p:sldId id="322" r:id="rId38"/>
    <p:sldId id="323" r:id="rId39"/>
    <p:sldId id="324" r:id="rId4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1">
          <p15:clr>
            <a:srgbClr val="A4A3A4"/>
          </p15:clr>
        </p15:guide>
        <p15:guide id="2" pos="38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45" y="72"/>
      </p:cViewPr>
      <p:guideLst>
        <p:guide orient="horz" pos="1981"/>
        <p:guide pos="38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altLang="zh-CN"/>
              <a:t>First week of my internship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zh-CN"/>
              <a:t>Shin YASUDA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Concerns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x-none" altLang="en-US"/>
                  <a:t>Calculation of the singular values decomcisition was </a:t>
                </a:r>
                <a:r>
                  <a:rPr lang="x-none" altLang="en-US">
                    <a:solidFill>
                      <a:srgbClr val="FF0000"/>
                    </a:solidFill>
                  </a:rPr>
                  <a:t>longer</a:t>
                </a:r>
                <a:r>
                  <a:rPr lang="x-none" altLang="en-US"/>
                  <a:t> than that of the eigenvalues.</a:t>
                </a:r>
              </a:p>
              <a:p>
                <a:r>
                  <a:rPr lang="x-none" altLang="en-US"/>
                  <a:t>Calculation of resconstructing the original matrix was </a:t>
                </a:r>
                <a:r>
                  <a:rPr lang="x-none" altLang="en-US">
                    <a:solidFill>
                      <a:srgbClr val="FF0000"/>
                    </a:solidFill>
                  </a:rPr>
                  <a:t>longer</a:t>
                </a:r>
                <a:r>
                  <a:rPr lang="x-none" altLang="en-US"/>
                  <a:t> as well...</a:t>
                </a:r>
              </a:p>
              <a:p>
                <a:pPr marL="0" indent="0">
                  <a:buNone/>
                </a:pPr>
                <a:r>
                  <a:rPr lang="x-none" altLang="en-US"/>
                  <a:t>--&gt;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>
                    <a:sym typeface="+mn-ea"/>
                  </a:rPr>
                  <a:t>...(c)</a:t>
                </a:r>
              </a:p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(c) is </a:t>
                </a:r>
                <a:r>
                  <a:rPr lang="x-none" altLang="en-US">
                    <a:solidFill>
                      <a:srgbClr val="FF0000"/>
                    </a:solidFill>
                    <a:sym typeface="+mn-ea"/>
                  </a:rPr>
                  <a:t>a triplet sum</a:t>
                </a:r>
                <a:r>
                  <a:rPr lang="x-none" altLang="en-US">
                    <a:sym typeface="+mn-ea"/>
                  </a:rPr>
                  <a:t> since k and (i, j) that is a set of matrix indices are taken into account...</a:t>
                </a:r>
                <a:endParaRPr lang="en-US">
                  <a:sym typeface="+mn-ea"/>
                </a:endParaRPr>
              </a:p>
              <a:p>
                <a:pPr marL="0" indent="0">
                  <a:buNone/>
                </a:pPr>
                <a:endParaRPr lang="x-none" alt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Atomic chain ~ 8 Cu ~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8 Cu atoms along z</a:t>
            </a:r>
          </a:p>
          <a:p>
            <a:r>
              <a:rPr lang="x-none" altLang="en-US"/>
              <a:t>95.0 eV</a:t>
            </a:r>
          </a:p>
          <a:p>
            <a:r>
              <a:rPr lang="x-none" altLang="en-US"/>
              <a:t>lmax = 8 or 9</a:t>
            </a:r>
          </a:p>
          <a:p>
            <a:r>
              <a:rPr lang="x-none" altLang="en-US"/>
              <a:t>2p3/2</a:t>
            </a:r>
          </a:p>
        </p:txBody>
      </p:sp>
      <p:sp>
        <p:nvSpPr>
          <p:cNvPr id="5" name="Oval 4"/>
          <p:cNvSpPr/>
          <p:nvPr/>
        </p:nvSpPr>
        <p:spPr>
          <a:xfrm>
            <a:off x="8951595" y="5748020"/>
            <a:ext cx="429260" cy="429260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51595" y="514032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51595" y="149415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51595" y="2101850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951595" y="270954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951595" y="3317240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51595" y="3924935"/>
            <a:ext cx="429260" cy="429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951595" y="453263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51595" y="149415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51595" y="210185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951595" y="270954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51595" y="3317240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51595" y="3924935"/>
            <a:ext cx="429260" cy="429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943850" y="5970270"/>
            <a:ext cx="2546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0437495" y="5748020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z=0 (emitter)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Comparison of the hermitianized matrix and reconstructued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/>
                  <a:t>(a):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&gt;0.01</m:t>
                    </m:r>
                  </m:oMath>
                </a14:m>
                <a:r>
                  <a:rPr lang="x-none" altLang="en-US"/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/>
                  <a:t> </a:t>
                </a:r>
                <a:r>
                  <a:rPr lang="en-US" altLang="x-none"/>
                  <a:t>→ 1106/1152 taken (~96%)</a:t>
                </a:r>
                <a:endParaRPr lang="en-US" altLang="ja-JP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962660" y="2686050"/>
            <a:ext cx="26346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Arroximated:</a:t>
            </a:r>
          </a:p>
          <a:p>
            <a:r>
              <a:rPr lang="en-US"/>
              <a:t> </a:t>
            </a:r>
          </a:p>
          <a:p>
            <a:r>
              <a:rPr lang="en-US">
                <a:solidFill>
                  <a:srgbClr val="FF0000"/>
                </a:solidFill>
              </a:rPr>
              <a:t>-0.40890374E+00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0.66603615E-03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-0.72974194E-03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-0.26571117E+00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0.30417314E+00</a:t>
            </a: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0.21518661E-03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-0.12694213E-02</a:t>
            </a: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0.82402784E-01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-0.88314554E-03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-0.17070305E-01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-0.78648503E-01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244850" y="2686050"/>
            <a:ext cx="20466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0.65037304E-03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-0.73675215E-03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-0.12720928E-02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0.82400175E-01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-0.88616546E-03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-0.17066624E-01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62660" y="6391910"/>
            <a:ext cx="495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Red: mathcing up to the 1st demical.</a:t>
            </a:r>
          </a:p>
        </p:txBody>
      </p:sp>
      <p:sp>
        <p:nvSpPr>
          <p:cNvPr id="7" name="Multiply 6"/>
          <p:cNvSpPr/>
          <p:nvPr/>
        </p:nvSpPr>
        <p:spPr>
          <a:xfrm>
            <a:off x="840105" y="335407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840105" y="416623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840105" y="445770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Comparison of the hermitianized matrix and reconstructued one</a:t>
            </a:r>
            <a:br>
              <a:rPr lang="x-none" altLang="en-US"/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(a):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&gt;0.1</m:t>
                    </m:r>
                  </m:oMath>
                </a14:m>
                <a:r>
                  <a:rPr lang="x-none" altLang="en-US">
                    <a:sym typeface="+mn-ea"/>
                  </a:rPr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815/1152 taken (~71%)</a:t>
                </a:r>
                <a:endParaRPr lang="en-US" altLang="ja-JP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647700" y="2712085"/>
            <a:ext cx="23971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Appriximated:</a:t>
            </a:r>
          </a:p>
          <a:p>
            <a:r>
              <a:rPr lang="en-US"/>
              <a:t> </a:t>
            </a:r>
          </a:p>
          <a:p>
            <a:r>
              <a:rPr lang="en-US">
                <a:solidFill>
                  <a:srgbClr val="FF0000"/>
                </a:solidFill>
              </a:rPr>
              <a:t>-0.40947550E+00</a:t>
            </a:r>
            <a:endParaRPr lang="en-US"/>
          </a:p>
          <a:p>
            <a:r>
              <a:rPr lang="en-US"/>
              <a:t>  0.89355787E-03</a:t>
            </a:r>
          </a:p>
          <a:p>
            <a:r>
              <a:rPr lang="en-US"/>
              <a:t> -0.12985172E-02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-0.26639887E+00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0.30429316E+00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-0.27050041E-03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-0.11868897E-02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0.82587690E-01</a:t>
            </a:r>
            <a:endParaRPr lang="en-US"/>
          </a:p>
          <a:p>
            <a:r>
              <a:rPr lang="en-US"/>
              <a:t> -0.91638503E-03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-0.16553691E-01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-0.78374872E-01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044825" y="2712085"/>
            <a:ext cx="28543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0.65037304E-03</a:t>
            </a:r>
          </a:p>
          <a:p>
            <a:r>
              <a:rPr lang="en-US"/>
              <a:t> -0.73675215E-03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-0.12720928E-02</a:t>
            </a:r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0.82400175E-01</a:t>
            </a:r>
            <a:endParaRPr lang="en-US"/>
          </a:p>
          <a:p>
            <a:r>
              <a:rPr lang="en-US"/>
              <a:t> -0.88616546E-03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-0.17066624E-01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</a:p>
        </p:txBody>
      </p:sp>
      <p:sp>
        <p:nvSpPr>
          <p:cNvPr id="7" name="Multiply 6"/>
          <p:cNvSpPr/>
          <p:nvPr/>
        </p:nvSpPr>
        <p:spPr>
          <a:xfrm>
            <a:off x="525145" y="335470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525145" y="418846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25145" y="448373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Comparison of the hermitianized matrix and reconstructued one</a:t>
            </a:r>
            <a:br>
              <a:rPr lang="x-none" altLang="en-US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x-none" altLang="en-US">
                    <a:sym typeface="+mn-ea"/>
                  </a:rPr>
                  <a:t>(</a:t>
                </a:r>
                <a:r>
                  <a:rPr lang="en-US" altLang="x-none">
                    <a:sym typeface="+mn-ea"/>
                  </a:rPr>
                  <a:t>c</a:t>
                </a:r>
                <a:r>
                  <a:rPr lang="x-none" altLang="en-US">
                    <a:sym typeface="+mn-ea"/>
                  </a:rPr>
                  <a:t>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&gt;0.5</m:t>
                    </m:r>
                  </m:oMath>
                </a14:m>
                <a:r>
                  <a:rPr lang="x-none" altLang="en-US">
                    <a:sym typeface="+mn-ea"/>
                  </a:rPr>
                  <a:t> is taken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90/1152 taken (~8%)</a:t>
                </a:r>
                <a:endParaRPr lang="en-US" altLang="ja-JP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884555" y="2633345"/>
            <a:ext cx="28714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Approximated:</a:t>
            </a:r>
          </a:p>
          <a:p>
            <a:r>
              <a:rPr lang="en-US"/>
              <a:t> </a:t>
            </a:r>
          </a:p>
          <a:p>
            <a:r>
              <a:rPr lang="en-US">
                <a:solidFill>
                  <a:srgbClr val="FF0000"/>
                </a:solidFill>
              </a:rPr>
              <a:t>-0.44464337E+00</a:t>
            </a:r>
            <a:endParaRPr lang="en-US"/>
          </a:p>
          <a:p>
            <a:r>
              <a:rPr lang="en-US"/>
              <a:t>  0.26170324E-02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-0.72040590E-02</a:t>
            </a:r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-0.26355794E+00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0.31881530E+00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0.24985082E-01</a:t>
            </a:r>
            <a:endParaRPr lang="en-US"/>
          </a:p>
          <a:p>
            <a:r>
              <a:rPr lang="en-US"/>
              <a:t> -0.23684901E-02</a:t>
            </a:r>
          </a:p>
          <a:p>
            <a:r>
              <a:rPr lang="en-US"/>
              <a:t>  0.12276639E+00</a:t>
            </a:r>
          </a:p>
          <a:p>
            <a:r>
              <a:rPr lang="en-US"/>
              <a:t> -0.10554706E-01</a:t>
            </a:r>
          </a:p>
          <a:p>
            <a:r>
              <a:rPr lang="en-US"/>
              <a:t> -0.20612284E-01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-0.70923329E-01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272155" y="2633345"/>
            <a:ext cx="36703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Original: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-0.40890264E+00</a:t>
            </a:r>
            <a:endParaRPr lang="en-US"/>
          </a:p>
          <a:p>
            <a:r>
              <a:rPr lang="en-US"/>
              <a:t>  0.65037304E-03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-0.73675215E-03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-0.26572134E+00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0.30417659E+00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0.20315863E-03</a:t>
            </a:r>
            <a:endParaRPr lang="en-US"/>
          </a:p>
          <a:p>
            <a:r>
              <a:rPr lang="en-US"/>
              <a:t> -0.12720928E-02</a:t>
            </a:r>
          </a:p>
          <a:p>
            <a:r>
              <a:rPr lang="en-US"/>
              <a:t>  0.82400175E-01</a:t>
            </a:r>
          </a:p>
          <a:p>
            <a:r>
              <a:rPr lang="en-US"/>
              <a:t> -0.88616546E-03</a:t>
            </a:r>
          </a:p>
          <a:p>
            <a:r>
              <a:rPr lang="en-US"/>
              <a:t> -0.17066624E-01</a:t>
            </a:r>
          </a:p>
          <a:p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-0.78638839E-01</a:t>
            </a:r>
          </a:p>
        </p:txBody>
      </p:sp>
      <p:sp>
        <p:nvSpPr>
          <p:cNvPr id="7" name="Multiply 6"/>
          <p:cNvSpPr/>
          <p:nvPr/>
        </p:nvSpPr>
        <p:spPr>
          <a:xfrm>
            <a:off x="762000" y="330136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762000" y="4113530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762000" y="4404995"/>
            <a:ext cx="122555" cy="14922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97330"/>
            <a:ext cx="10515600" cy="4351338"/>
          </a:xfrm>
        </p:spPr>
        <p:txBody>
          <a:bodyPr/>
          <a:lstStyle/>
          <a:p>
            <a:r>
              <a:rPr lang="x-none" altLang="en-US"/>
              <a:t>Test chains:</a:t>
            </a:r>
          </a:p>
          <a:p>
            <a:pPr marL="0" indent="0">
              <a:buNone/>
            </a:pPr>
            <a:r>
              <a:rPr lang="en-US" altLang="x-none"/>
              <a:t>(a)</a:t>
            </a:r>
            <a:r>
              <a:rPr lang="x-none" altLang="en-US"/>
              <a:t> 7-Ni chain</a:t>
            </a:r>
          </a:p>
          <a:p>
            <a:pPr marL="0" indent="0">
              <a:buNone/>
            </a:pPr>
            <a:r>
              <a:rPr lang="x-none" altLang="en-US"/>
              <a:t>2p3/2, 379.1 eV</a:t>
            </a:r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en-US" altLang="x-none"/>
              <a:t>(b)</a:t>
            </a:r>
            <a:r>
              <a:rPr lang="x-none" altLang="en-US"/>
              <a:t> 12-TiO chain</a:t>
            </a:r>
          </a:p>
          <a:p>
            <a:pPr marL="0" indent="0">
              <a:buNone/>
            </a:pPr>
            <a:r>
              <a:rPr lang="x-none" altLang="en-US"/>
              <a:t>2p3/2, 1019 eV</a:t>
            </a:r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en-US" altLang="x-none"/>
              <a:t>(c)</a:t>
            </a:r>
            <a:r>
              <a:rPr lang="x-none" altLang="en-US"/>
              <a:t> 8-SrSr chain</a:t>
            </a:r>
          </a:p>
          <a:p>
            <a:pPr marL="0" indent="0">
              <a:buNone/>
            </a:pPr>
            <a:r>
              <a:rPr lang="x-none" altLang="en-US"/>
              <a:t>3d, 1134 eV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3966210" y="1497330"/>
            <a:ext cx="1254125" cy="5236210"/>
            <a:chOff x="6246" y="2358"/>
            <a:chExt cx="1975" cy="824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624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309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574790" y="1497330"/>
            <a:ext cx="1452245" cy="5306695"/>
            <a:chOff x="10359" y="2358"/>
            <a:chExt cx="2287" cy="8357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1236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027160" y="1497330"/>
            <a:ext cx="1445895" cy="5360670"/>
            <a:chOff x="14216" y="2358"/>
            <a:chExt cx="2277" cy="8442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323"/>
              <a:ext cx="1217" cy="7393"/>
              <a:chOff x="16341" y="3212"/>
              <a:chExt cx="1217" cy="739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 Box 17"/>
              <p:cNvSpPr txBox="1"/>
              <p:nvPr/>
            </p:nvSpPr>
            <p:spPr>
              <a:xfrm>
                <a:off x="16936" y="3212"/>
                <a:ext cx="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z</a:t>
                </a:r>
              </a:p>
            </p:txBody>
          </p:sp>
        </p:grpSp>
        <p:sp>
          <p:nvSpPr>
            <p:cNvPr id="19" name="Text Box 18"/>
            <p:cNvSpPr txBox="1"/>
            <p:nvPr/>
          </p:nvSpPr>
          <p:spPr>
            <a:xfrm>
              <a:off x="15871" y="10220"/>
              <a:ext cx="6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5152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method (2) ~</a:t>
            </a:r>
            <a:br>
              <a:rPr lang="en-US" altLang="x-none"/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Kernel matrix, </a:t>
                </a:r>
                <a14:m>
                  <m:oMath xmlns:m="http://schemas.openxmlformats.org/officeDocument/2006/math"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box>
                      <m:boxPr>
                        <m:noBreak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𝑆𝑉𝐷</m:t>
                            </m:r>
                          </m:e>
                        </m:groupChr>
                      </m:e>
                    </m:box>
                    <m:d>
                      <m:dPr>
                        <m:begChr m:val="{"/>
                        <m:endChr m:val="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  <m:box>
                      <m:boxPr>
                        <m:noBreak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𝑑𝑜𝑚𝑖𝑛𝑎𝑡𝑛𝑡</m:t>
                            </m:r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𝑜𝑛𝑒𝑠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&gt;0.01</m:t>
                    </m:r>
                  </m:oMath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noBreak m:val="on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groupChrPr>
                            <m:e>
                              <m:eqArr>
                                <m:eqArrPr>
                                  <m:ctrlP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𝑣𝑎𝑙𝑢𝑒𝑠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𝑠𝑒𝑙𝑒𝑐𝑡𝑒𝑑</m:t>
                                  </m:r>
                                </m:e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𝑟𝑒𝑐𝑜𝑛𝑠𝑡𝑟𝑢𝑐𝑡𝑖𝑜𝑛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𝑜𝑓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 </m:t>
                                  </m:r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𝐾</m:t>
                                  </m:r>
                                </m:e>
                              </m:eqArr>
                            </m:e>
                          </m:groupChr>
                        </m:e>
                      </m:box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 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b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,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𝑼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,...</m:t>
                          </m:r>
                          <m:sSub>
                            <m:sSubPr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 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𝜮</m:t>
                      </m:r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x-none" b="1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x-none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p>
                        <m:sSup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p>
                      <m:r>
                        <a:rPr lang="en-US" altLang="x-none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x-none" b="1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†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⋮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594360" y="5532120"/>
            <a:ext cx="1085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we count i and j from 0 to N, the dimension of K’ is the same as K, but considering only up to p (&lt; N), it may be a fake cluster...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3708 </a:t>
                </a:r>
                <a:r>
                  <a:rPr lang="en-US" altLang="x-none">
                    <a:sym typeface="+mn-ea"/>
                  </a:rPr>
                  <a:t>→ 2369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</a:t>
                </a:r>
                <a:r>
                  <a:rPr lang="en-US" altLang="ja-JP">
                    <a:sym typeface="+mn-ea"/>
                  </a:rPr>
                  <a:t>76.74%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1.1071 → 1.1083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>
                    <a:sym typeface="+mn-ea"/>
                  </a:rPr>
                  <a:t>: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(0.7860+0.0604j), 'rho': 0.7019}]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(0.6211+0.1541j), 'rho': 0.4796}]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(0.7928+0.0836j), 'rho': 0.6918}]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- [{'omega': (0.5900+0.1737j), 'rho': 0.4692}]</a:t>
                </a:r>
                <a:endParaRPr lang="en-US" altLang="ja-JP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225155" y="737235"/>
            <a:ext cx="1254125" cy="5236210"/>
            <a:chOff x="6246" y="2358"/>
            <a:chExt cx="1975" cy="824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624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309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</a:t>
                </a:r>
                <a:r>
                  <a:rPr lang="en-US" altLang="x-none">
                    <a:sym typeface="+mn-ea"/>
                  </a:rPr>
                  <a:t>4258</a:t>
                </a:r>
                <a:r>
                  <a:rPr lang="x-none" altLang="en-US">
                    <a:sym typeface="+mn-ea"/>
                  </a:rPr>
                  <a:t> </a:t>
                </a:r>
                <a:r>
                  <a:rPr lang="en-US" altLang="x-none">
                    <a:sym typeface="+mn-ea"/>
                  </a:rPr>
                  <a:t>→ 3085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</a:t>
                </a:r>
                <a:r>
                  <a:rPr lang="en-US" altLang="ja-JP">
                    <a:sym typeface="+mn-ea"/>
                  </a:rPr>
                  <a:t>72.45%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1.1351 → 1.1111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(0.7989+0.1973j), 'rho': 0.7037}]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(0.5625+0.2929j), 'rho': 0.5453}]</a:t>
                </a:r>
                <a:endParaRPr lang="en-US" altLang="x-none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8637905" y="979170"/>
            <a:ext cx="1452245" cy="5306695"/>
            <a:chOff x="10359" y="2358"/>
            <a:chExt cx="2287" cy="8357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1236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>
                    <a:sym typeface="+mn-ea"/>
                  </a:rPr>
                  <a:t>N = 3200 </a:t>
                </a:r>
                <a:r>
                  <a:rPr lang="en-US" altLang="x-none">
                    <a:sym typeface="+mn-ea"/>
                  </a:rPr>
                  <a:t>→ </a:t>
                </a:r>
                <a:r>
                  <a:rPr lang="x-none" altLang="en-US">
                    <a:sym typeface="+mn-ea"/>
                  </a:rPr>
                  <a:t>2265</a:t>
                </a:r>
                <a:r>
                  <a:rPr lang="ja-JP" altLang="en-US">
                    <a:sym typeface="+mn-ea"/>
                  </a:rPr>
                  <a:t>（</a:t>
                </a:r>
                <a:r>
                  <a:rPr lang="x-none" altLang="ja-JP">
                    <a:sym typeface="+mn-ea"/>
                  </a:rPr>
                  <a:t>~ 70.78</a:t>
                </a:r>
                <a:r>
                  <a:rPr lang="en-US" altLang="ja-JP">
                    <a:sym typeface="+mn-ea"/>
                  </a:rPr>
                  <a:t>%</a:t>
                </a:r>
                <a:r>
                  <a:rPr lang="ja-JP" altLang="en-US">
                    <a:sym typeface="+mn-ea"/>
                  </a:rPr>
                  <a:t>）</a:t>
                </a:r>
                <a:endParaRPr lang="ja-JP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>
                    <a:sym typeface="+mn-ea"/>
                  </a:rPr>
                  <a:t> 0.9968 → </a:t>
                </a:r>
                <a:r>
                  <a:rPr lang="x-none" altLang="en-US">
                    <a:sym typeface="+mn-ea"/>
                  </a:rPr>
                  <a:t>0.995</a:t>
                </a:r>
                <a:r>
                  <a:rPr lang="en-US" altLang="x-none">
                    <a:sym typeface="+mn-ea"/>
                  </a:rPr>
                  <a:t>2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(0.8340+0.1262j), 'rho': 0.660</a:t>
                </a:r>
                <a:r>
                  <a:rPr lang="x-none" altLang="en-US">
                    <a:sym typeface="+mn-ea"/>
                  </a:rPr>
                  <a:t>4</a:t>
                </a:r>
                <a:r>
                  <a:rPr lang="en-US" altLang="ja-JP">
                    <a:sym typeface="+mn-ea"/>
                  </a:rPr>
                  <a:t>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(0.675</a:t>
                </a:r>
                <a:r>
                  <a:rPr lang="x-none" altLang="en-US">
                    <a:sym typeface="+mn-ea"/>
                  </a:rPr>
                  <a:t>6</a:t>
                </a:r>
                <a:r>
                  <a:rPr lang="en-US" altLang="ja-JP">
                    <a:sym typeface="+mn-ea"/>
                  </a:rPr>
                  <a:t>+0.182</a:t>
                </a:r>
                <a:r>
                  <a:rPr lang="x-none" altLang="en-US">
                    <a:sym typeface="+mn-ea"/>
                  </a:rPr>
                  <a:t>5</a:t>
                </a:r>
                <a:r>
                  <a:rPr lang="en-US" altLang="ja-JP">
                    <a:sym typeface="+mn-ea"/>
                  </a:rPr>
                  <a:t>j), 'rho': 0.4695}]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(0.7982+0.1216j), 'rho': 0.6488}]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(0.6074+0.1814j), 'rho': 0.4589}]</a:t>
                </a:r>
                <a:endParaRPr lang="en-US" altLang="ja-JP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0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8825230" y="741680"/>
            <a:ext cx="1445895" cy="5360670"/>
            <a:chOff x="14216" y="2358"/>
            <a:chExt cx="2277" cy="8442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323"/>
              <a:ext cx="1217" cy="7393"/>
              <a:chOff x="16341" y="3212"/>
              <a:chExt cx="1217" cy="739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 Box 17"/>
              <p:cNvSpPr txBox="1"/>
              <p:nvPr/>
            </p:nvSpPr>
            <p:spPr>
              <a:xfrm>
                <a:off x="16936" y="3212"/>
                <a:ext cx="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z</a:t>
                </a:r>
              </a:p>
            </p:txBody>
          </p:sp>
        </p:grpSp>
        <p:sp>
          <p:nvSpPr>
            <p:cNvPr id="19" name="Text Box 18"/>
            <p:cNvSpPr txBox="1"/>
            <p:nvPr/>
          </p:nvSpPr>
          <p:spPr>
            <a:xfrm>
              <a:off x="15871" y="10220"/>
              <a:ext cx="6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5152" y="2358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Test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50 Cu(001) </a:t>
            </a:r>
          </a:p>
          <a:p>
            <a:r>
              <a:rPr lang="x-none" altLang="en-US"/>
              <a:t>2p3/2</a:t>
            </a:r>
          </a:p>
          <a:p>
            <a:r>
              <a:rPr lang="x-none" altLang="en-US"/>
              <a:t>95.0 eV</a:t>
            </a:r>
          </a:p>
        </p:txBody>
      </p:sp>
      <p:pic>
        <p:nvPicPr>
          <p:cNvPr id="4" name="Picture 3" descr="clu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90" y="1236345"/>
            <a:ext cx="7796530" cy="438594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390515" y="4142740"/>
            <a:ext cx="1297305" cy="64897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4114165" y="4578985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emitter Cu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SVD of </a:t>
            </a:r>
            <a:r>
              <a:rPr lang="en-US" altLang="x-none"/>
              <a:t>the atomic</a:t>
            </a:r>
            <a:r>
              <a:rPr lang="x-none" altLang="en-US"/>
              <a:t> chains</a:t>
            </a:r>
            <a:r>
              <a:rPr lang="en-US" altLang="x-none"/>
              <a:t> ~ method (2)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180" y="1825625"/>
                <a:ext cx="11786870" cy="4351655"/>
              </a:xfrm>
            </p:spPr>
            <p:txBody>
              <a:bodyPr/>
              <a:lstStyle/>
              <a:p>
                <a:r>
                  <a:rPr lang="x-none" altLang="en-US"/>
                  <a:t>Conditions:</a:t>
                </a:r>
              </a:p>
              <a:p>
                <a:pPr marL="0" indent="0">
                  <a:buNone/>
                </a:pPr>
                <a:endParaRPr lang="x-none" altLang="en-US"/>
              </a:p>
              <a:p>
                <a:pPr marL="0" indent="0">
                  <a:buNone/>
                </a:pPr>
                <a:r>
                  <a:rPr lang="x-none" altLang="en-US" sz="1800"/>
                  <a:t>Kernel matrix, </a:t>
                </a:r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𝑆𝑉𝐷</m:t>
                            </m:r>
                          </m:e>
                        </m:groupChr>
                      </m:e>
                    </m:box>
                    <m:d>
                      <m:dPr>
                        <m:begChr m:val="{"/>
                        <m:endChr m:val="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𝑑𝑜𝑚𝑖𝑛𝑎𝑡𝑛𝑡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𝑜𝑛𝑒𝑠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&gt;0.01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𝑣𝑎𝑙𝑢𝑒𝑠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𝑠𝑒𝑙𝑒𝑐𝑡𝑒𝑑</m:t>
                            </m:r>
                          </m:e>
                        </m:groupChr>
                      </m:e>
                    </m:box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  <m:box>
                      <m:boxPr>
                        <m:noBreak m:val="on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groupChrPr>
                          <m:e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𝑒𝑥𝑡𝑟𝑎𝑐𝑡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𝑎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𝑠𝑢𝑏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𝑚𝑎𝑡𝑟𝑖𝑥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𝑓𝑟𝑜𝑚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x-none" sz="1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𝐾</m:t>
                            </m:r>
                          </m:e>
                        </m:groupChr>
                      </m:e>
                    </m:box>
                    <m:acc>
                      <m:accPr>
                        <m:chr m:val="̃"/>
                        <m:ctrlP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altLang="x-none" sz="1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</m:e>
                    </m:acc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𝑚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𝑚</m:t>
                    </m:r>
                    <m:r>
                      <a:rPr lang="en-US" altLang="x-none" sz="1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x-none" sz="180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180" y="1825625"/>
                <a:ext cx="1178687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501515" y="3248025"/>
            <a:ext cx="307340" cy="88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4229735" y="3423920"/>
                <a:ext cx="44862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Automatically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is assigned to the maximum singular value by LAPACK</a:t>
                </a: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35" y="3423920"/>
                <a:ext cx="4486275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4655185" y="3256915"/>
            <a:ext cx="0" cy="167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i_sigma_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5" y="504190"/>
            <a:ext cx="5849620" cy="5849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3708 </a:t>
                </a:r>
                <a:r>
                  <a:rPr lang="en-US" altLang="x-none"/>
                  <a:t>→ 2369</a:t>
                </a:r>
                <a:r>
                  <a:rPr lang="ja-JP" altLang="en-US"/>
                  <a:t>（</a:t>
                </a:r>
                <a:r>
                  <a:rPr lang="x-none" altLang="ja-JP"/>
                  <a:t>~ </a:t>
                </a:r>
                <a:r>
                  <a:rPr lang="en-US" altLang="ja-JP"/>
                  <a:t>76.74%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1.1071 → 1.1083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/>
                  <a:t>: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(0.7860+0.0604j), 'rho': 0.7019}]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(0.6211+0.1541j), 'rho': 0.4796}]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(0.7928+0.0836j), 'rho': 0.6918}]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(0.5900+0.1737j), 'rho': 0.4692}]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x-none"/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803265" y="1982470"/>
            <a:ext cx="2169160" cy="1466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18305" y="402399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Red is</a:t>
            </a:r>
            <a:r>
              <a:rPr lang="en-US"/>
              <a:t> behind the black !</a:t>
            </a:r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344435" y="3512854"/>
            <a:ext cx="1036510" cy="3945826"/>
            <a:chOff x="6285" y="2192"/>
            <a:chExt cx="1801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6164" y="9835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i_sigma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55" y="520700"/>
            <a:ext cx="5400675" cy="540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231775"/>
            <a:ext cx="10515600" cy="1325563"/>
          </a:xfrm>
        </p:spPr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(a)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3708 </a:t>
                </a:r>
                <a:r>
                  <a:rPr lang="en-US" altLang="x-none"/>
                  <a:t>→ </a:t>
                </a:r>
                <a:r>
                  <a:rPr lang="x-none" altLang="en-US"/>
                  <a:t>1543</a:t>
                </a:r>
                <a:r>
                  <a:rPr lang="ja-JP" altLang="en-US"/>
                  <a:t>（</a:t>
                </a:r>
                <a:r>
                  <a:rPr lang="x-none" altLang="ja-JP"/>
                  <a:t>~ 41.6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1.1071 → 1.108</a:t>
                </a:r>
                <a:r>
                  <a:rPr lang="x-none" altLang="en-US"/>
                  <a:t>1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ω</m:t>
                    </m:r>
                  </m:oMath>
                </a14:m>
                <a:r>
                  <a:rPr lang="en-US" altLang="ja-JP"/>
                  <a:t>: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(0.7860+0.0604j), 'rho': 0.7019}]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(0.6211+0.1541j), 'rho': 0.4796}]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>
                    <a:sym typeface="+mn-ea"/>
                  </a:rPr>
                  <a:t>→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(0.79</a:t>
                </a:r>
                <a:r>
                  <a:rPr lang="x-none" altLang="en-US"/>
                  <a:t>30</a:t>
                </a:r>
                <a:r>
                  <a:rPr lang="en-US" altLang="ja-JP"/>
                  <a:t>+0.0836</a:t>
                </a:r>
                <a:r>
                  <a:rPr lang="x-none" altLang="en-US"/>
                  <a:t>2</a:t>
                </a:r>
                <a:r>
                  <a:rPr lang="en-US" altLang="ja-JP"/>
                  <a:t>j), 'rho': 0.69</a:t>
                </a:r>
                <a:r>
                  <a:rPr lang="x-none" altLang="en-US"/>
                  <a:t>21</a:t>
                </a:r>
                <a:r>
                  <a:rPr lang="en-US" altLang="ja-JP"/>
                  <a:t>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ja-JP"/>
                  <a:t>- [{'omega': (0.590</a:t>
                </a:r>
                <a:r>
                  <a:rPr lang="x-none" altLang="en-US"/>
                  <a:t>5</a:t>
                </a:r>
                <a:r>
                  <a:rPr lang="en-US" altLang="ja-JP"/>
                  <a:t>+0.173</a:t>
                </a:r>
                <a:r>
                  <a:rPr lang="x-none" altLang="en-US"/>
                  <a:t>6</a:t>
                </a:r>
                <a:r>
                  <a:rPr lang="en-US" altLang="ja-JP"/>
                  <a:t>j), 'rho': 0.469</a:t>
                </a:r>
                <a:r>
                  <a:rPr lang="x-none" altLang="en-US"/>
                  <a:t>7</a:t>
                </a:r>
                <a:r>
                  <a:rPr lang="en-US" altLang="ja-JP"/>
                  <a:t>}]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x-none"/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557655"/>
                <a:ext cx="5022850" cy="2584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24905" y="1871980"/>
            <a:ext cx="1848485" cy="1522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735195" y="414210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Red is</a:t>
            </a:r>
            <a:r>
              <a:rPr lang="en-US"/>
              <a:t> behind the black !</a:t>
            </a:r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344435" y="3512854"/>
            <a:ext cx="1036510" cy="3945826"/>
            <a:chOff x="6285" y="2192"/>
            <a:chExt cx="1801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6164" y="9835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p:pic>
        <p:nvPicPr>
          <p:cNvPr id="4" name="Content Placeholder 3" descr="TiO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435" y="726440"/>
            <a:ext cx="5641975" cy="5641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</a:t>
                </a:r>
                <a:r>
                  <a:rPr lang="en-US" altLang="x-none"/>
                  <a:t>4258</a:t>
                </a:r>
                <a:r>
                  <a:rPr lang="x-none" altLang="en-US"/>
                  <a:t> </a:t>
                </a:r>
                <a:r>
                  <a:rPr lang="en-US" altLang="x-none"/>
                  <a:t>→ 3085</a:t>
                </a:r>
                <a:r>
                  <a:rPr lang="ja-JP" altLang="en-US"/>
                  <a:t>（</a:t>
                </a:r>
                <a:r>
                  <a:rPr lang="x-none" altLang="ja-JP"/>
                  <a:t>~ </a:t>
                </a:r>
                <a:r>
                  <a:rPr lang="en-US" altLang="ja-JP"/>
                  <a:t>72.45%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1.1351 → 1.1107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(0.7991+0.1974j), 'rho': 0.7036}]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(0.5604+0.2929j), 'rho': 0.5452}]</a:t>
                </a:r>
                <a:endParaRPr lang="en-US" altLang="x-none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ja-JP"/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40780" y="2216150"/>
            <a:ext cx="1378585" cy="240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19365" y="1922145"/>
            <a:ext cx="342265" cy="351790"/>
          </a:xfrm>
          <a:prstGeom prst="ellipse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88640" y="4693920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red and black are close...</a:t>
            </a:r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763520" y="319913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O_sigma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90" y="775970"/>
            <a:ext cx="5452745" cy="5452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(b)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</a:t>
                </a:r>
                <a:r>
                  <a:rPr lang="en-US" altLang="x-none"/>
                  <a:t>4258</a:t>
                </a:r>
                <a:r>
                  <a:rPr lang="x-none" altLang="en-US"/>
                  <a:t> </a:t>
                </a:r>
                <a:r>
                  <a:rPr lang="en-US" altLang="x-none"/>
                  <a:t>→ </a:t>
                </a:r>
                <a:r>
                  <a:rPr lang="x-none" altLang="en-US"/>
                  <a:t>2063</a:t>
                </a:r>
                <a:r>
                  <a:rPr lang="ja-JP" altLang="en-US"/>
                  <a:t>（</a:t>
                </a:r>
                <a:r>
                  <a:rPr lang="x-none" altLang="ja-JP"/>
                  <a:t>~ 48.4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1.1351 → 1.1</a:t>
                </a:r>
                <a:r>
                  <a:rPr lang="x-none" altLang="en-US"/>
                  <a:t>09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(0.8127+0.2412j), 'rho': 0.7059}]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>
                    <a:sym typeface="+mn-ea"/>
                  </a:rPr>
                  <a:t>- </a:t>
                </a:r>
                <a:r>
                  <a:rPr lang="en-US" altLang="ja-JP">
                    <a:sym typeface="+mn-ea"/>
                  </a:rPr>
                  <a:t>[{'omega': (0.6233+0.3155j), 'rho': 0.5366}]</a:t>
                </a:r>
                <a:endParaRPr lang="en-US" altLang="ja-JP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</a:t>
                </a:r>
                <a:r>
                  <a:rPr lang="x-none" altLang="en-US">
                    <a:sym typeface="+mn-ea"/>
                  </a:rPr>
                  <a:t>8022</a:t>
                </a:r>
                <a:r>
                  <a:rPr lang="en-US" altLang="x-none">
                    <a:sym typeface="+mn-ea"/>
                  </a:rPr>
                  <a:t>+0.19</a:t>
                </a:r>
                <a:r>
                  <a:rPr lang="x-none" altLang="en-US">
                    <a:sym typeface="+mn-ea"/>
                  </a:rPr>
                  <a:t>75</a:t>
                </a:r>
                <a:r>
                  <a:rPr lang="en-US" altLang="x-none">
                    <a:sym typeface="+mn-ea"/>
                  </a:rPr>
                  <a:t>j), 'rho': 0.70</a:t>
                </a:r>
                <a:r>
                  <a:rPr lang="x-none" altLang="en-US">
                    <a:sym typeface="+mn-ea"/>
                  </a:rPr>
                  <a:t>43</a:t>
                </a:r>
                <a:r>
                  <a:rPr lang="en-US" altLang="x-none">
                    <a:sym typeface="+mn-ea"/>
                  </a:rPr>
                  <a:t>}]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- [{'omega': (0.56</a:t>
                </a:r>
                <a:r>
                  <a:rPr lang="x-none" altLang="en-US">
                    <a:sym typeface="+mn-ea"/>
                  </a:rPr>
                  <a:t>18</a:t>
                </a:r>
                <a:r>
                  <a:rPr lang="en-US" altLang="x-none">
                    <a:sym typeface="+mn-ea"/>
                  </a:rPr>
                  <a:t>+0.29</a:t>
                </a:r>
                <a:r>
                  <a:rPr lang="x-none" altLang="en-US">
                    <a:sym typeface="+mn-ea"/>
                  </a:rPr>
                  <a:t>42</a:t>
                </a:r>
                <a:r>
                  <a:rPr lang="en-US" altLang="x-none">
                    <a:sym typeface="+mn-ea"/>
                  </a:rPr>
                  <a:t>j), 'rho': 0.54</a:t>
                </a:r>
                <a:r>
                  <a:rPr lang="x-none" altLang="en-US">
                    <a:sym typeface="+mn-ea"/>
                  </a:rPr>
                  <a:t>44</a:t>
                </a:r>
                <a:r>
                  <a:rPr lang="en-US" altLang="x-none">
                    <a:sym typeface="+mn-ea"/>
                  </a:rPr>
                  <a:t>}]</a:t>
                </a:r>
                <a:endParaRPr lang="en-US" altLang="x-none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ja-JP"/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584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40780" y="2216150"/>
            <a:ext cx="1378585" cy="240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19365" y="1922145"/>
            <a:ext cx="342265" cy="351790"/>
          </a:xfrm>
          <a:prstGeom prst="ellipse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88640" y="4693920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red and black are close...</a:t>
            </a:r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763520" y="319913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p:pic>
        <p:nvPicPr>
          <p:cNvPr id="4" name="Content Placeholder 3" descr="Sr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485" y="875665"/>
            <a:ext cx="5343525" cy="534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3200 </a:t>
                </a:r>
                <a:r>
                  <a:rPr lang="en-US" altLang="x-none"/>
                  <a:t>→ </a:t>
                </a:r>
                <a:r>
                  <a:rPr lang="x-none" altLang="en-US"/>
                  <a:t>2265</a:t>
                </a:r>
                <a:r>
                  <a:rPr lang="ja-JP" altLang="en-US"/>
                  <a:t>（</a:t>
                </a:r>
                <a:r>
                  <a:rPr lang="x-none" altLang="ja-JP"/>
                  <a:t>~ 70.78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0.9968 → </a:t>
                </a:r>
                <a:r>
                  <a:rPr lang="x-none" altLang="en-US"/>
                  <a:t>0.9954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(0.8340+0.1262j), 'rho': 0.660</a:t>
                </a:r>
                <a:r>
                  <a:rPr lang="x-none" altLang="en-US"/>
                  <a:t>4</a:t>
                </a:r>
                <a:r>
                  <a:rPr lang="en-US" altLang="ja-JP"/>
                  <a:t>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(0.675</a:t>
                </a:r>
                <a:r>
                  <a:rPr lang="x-none" altLang="en-US"/>
                  <a:t>6</a:t>
                </a:r>
                <a:r>
                  <a:rPr lang="en-US" altLang="ja-JP"/>
                  <a:t>+0.182</a:t>
                </a:r>
                <a:r>
                  <a:rPr lang="x-none" altLang="en-US"/>
                  <a:t>5</a:t>
                </a:r>
                <a:r>
                  <a:rPr lang="en-US" altLang="ja-JP"/>
                  <a:t>j), 'rho': 0.4695}]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(0.798</a:t>
                </a:r>
                <a:r>
                  <a:rPr lang="x-none" altLang="en-US"/>
                  <a:t>7</a:t>
                </a:r>
                <a:r>
                  <a:rPr lang="en-US" altLang="ja-JP"/>
                  <a:t>+0.121</a:t>
                </a:r>
                <a:r>
                  <a:rPr lang="x-none" altLang="en-US"/>
                  <a:t>9</a:t>
                </a:r>
                <a:r>
                  <a:rPr lang="en-US" altLang="ja-JP"/>
                  <a:t>j), 'rho': 0.64</a:t>
                </a:r>
                <a:r>
                  <a:rPr lang="x-none" altLang="en-US"/>
                  <a:t>90</a:t>
                </a:r>
                <a:r>
                  <a:rPr lang="en-US" altLang="ja-JP"/>
                  <a:t>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(0.6077+0.181</a:t>
                </a:r>
                <a:r>
                  <a:rPr lang="x-none" altLang="en-US"/>
                  <a:t>8</a:t>
                </a:r>
                <a:r>
                  <a:rPr lang="en-US" altLang="ja-JP"/>
                  <a:t>j), 'rho': 0.458</a:t>
                </a:r>
                <a:r>
                  <a:rPr lang="x-none" altLang="en-US"/>
                  <a:t>8</a:t>
                </a:r>
                <a:r>
                  <a:rPr lang="en-US" altLang="ja-JP"/>
                  <a:t>}]</a:t>
                </a:r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92850" y="2194560"/>
            <a:ext cx="1923415" cy="216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47515" y="449516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 is behind the black !</a:t>
            </a:r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3114675" y="314515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Text Box 46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0" name="Text Box 49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rSr_sigma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0" y="798830"/>
            <a:ext cx="5259705" cy="5259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SVD of </a:t>
            </a:r>
            <a:r>
              <a:rPr lang="en-US" altLang="x-none">
                <a:sym typeface="+mn-ea"/>
              </a:rPr>
              <a:t>the atomic</a:t>
            </a:r>
            <a:r>
              <a:rPr lang="x-none" altLang="en-US">
                <a:sym typeface="+mn-ea"/>
              </a:rPr>
              <a:t> chains</a:t>
            </a:r>
            <a:r>
              <a:rPr lang="en-US" altLang="x-none">
                <a:sym typeface="+mn-ea"/>
              </a:rPr>
              <a:t> ~ (c) ~</a:t>
            </a:r>
            <a:br>
              <a:rPr lang="en-US" altLang="x-none">
                <a:sym typeface="+mn-ea"/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x-none" altLang="en-US"/>
                  <a:t>N = 3200 </a:t>
                </a:r>
                <a:r>
                  <a:rPr lang="en-US" altLang="x-none"/>
                  <a:t>→ </a:t>
                </a:r>
                <a:r>
                  <a:rPr lang="x-none" altLang="en-US"/>
                  <a:t>1560</a:t>
                </a:r>
                <a:r>
                  <a:rPr lang="ja-JP" altLang="en-US"/>
                  <a:t>（</a:t>
                </a:r>
                <a:r>
                  <a:rPr lang="x-none" altLang="ja-JP"/>
                  <a:t>~ 48.75</a:t>
                </a:r>
                <a:r>
                  <a:rPr lang="en-US" altLang="ja-JP"/>
                  <a:t>%</a:t>
                </a:r>
                <a:r>
                  <a:rPr lang="ja-JP" altLang="en-US"/>
                  <a:t>）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（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）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ja-JP"/>
                  <a:t> 0.9968 → </a:t>
                </a:r>
                <a:r>
                  <a:rPr lang="x-none" altLang="en-US"/>
                  <a:t>0.9957</a:t>
                </a:r>
                <a:endParaRPr lang="en-US" altLang="ja-JP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(0.8340+0.1262j), 'rho': 0.660</a:t>
                </a:r>
                <a:r>
                  <a:rPr lang="x-none" altLang="en-US"/>
                  <a:t>4</a:t>
                </a:r>
                <a:r>
                  <a:rPr lang="en-US" altLang="ja-JP"/>
                  <a:t>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(0.675</a:t>
                </a:r>
                <a:r>
                  <a:rPr lang="x-none" altLang="en-US"/>
                  <a:t>6</a:t>
                </a:r>
                <a:r>
                  <a:rPr lang="en-US" altLang="ja-JP"/>
                  <a:t>+0.182</a:t>
                </a:r>
                <a:r>
                  <a:rPr lang="x-none" altLang="en-US"/>
                  <a:t>5</a:t>
                </a:r>
                <a:r>
                  <a:rPr lang="en-US" altLang="ja-JP"/>
                  <a:t>j), 'rho': 0.4695}]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US" altLang="x-none">
                    <a:sym typeface="+mn-ea"/>
                  </a:rPr>
                  <a:t>→</a:t>
                </a:r>
                <a:endParaRPr lang="en-US" altLang="x-none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(0.79</a:t>
                </a:r>
                <a:r>
                  <a:rPr lang="x-none" altLang="en-US"/>
                  <a:t>64</a:t>
                </a:r>
                <a:r>
                  <a:rPr lang="en-US" altLang="ja-JP"/>
                  <a:t>+0.12</a:t>
                </a:r>
                <a:r>
                  <a:rPr lang="x-none" altLang="en-US"/>
                  <a:t>16</a:t>
                </a:r>
                <a:r>
                  <a:rPr lang="en-US" altLang="ja-JP"/>
                  <a:t>j), 'rho': 0.64</a:t>
                </a:r>
                <a:r>
                  <a:rPr lang="x-none" altLang="en-US"/>
                  <a:t>92</a:t>
                </a:r>
                <a:r>
                  <a:rPr lang="en-US" altLang="ja-JP"/>
                  <a:t>}]</a:t>
                </a:r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x-none" altLang="en-US"/>
                  <a:t>- </a:t>
                </a:r>
                <a:r>
                  <a:rPr lang="en-US" altLang="ja-JP"/>
                  <a:t>[{'omega': (0.</a:t>
                </a:r>
                <a:r>
                  <a:rPr lang="x-none" altLang="en-US"/>
                  <a:t>5976</a:t>
                </a:r>
                <a:r>
                  <a:rPr lang="en-US" altLang="ja-JP"/>
                  <a:t>+0.18</a:t>
                </a:r>
                <a:r>
                  <a:rPr lang="x-none" altLang="en-US"/>
                  <a:t>07</a:t>
                </a:r>
                <a:r>
                  <a:rPr lang="en-US" altLang="ja-JP"/>
                  <a:t>j), 'rho': 0.4</a:t>
                </a:r>
                <a:r>
                  <a:rPr lang="x-none" altLang="en-US"/>
                  <a:t>602</a:t>
                </a:r>
                <a:r>
                  <a:rPr lang="en-US" altLang="ja-JP"/>
                  <a:t>}]</a:t>
                </a:r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" y="1570990"/>
                <a:ext cx="5048250" cy="23069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292850" y="2194560"/>
            <a:ext cx="1923415" cy="216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4247515" y="449516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 is behind the black !</a:t>
            </a:r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3114675" y="314515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Text Box 46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0" name="Text Box 49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methods (1) and (2)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033145" y="1254760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/>
              <p:nvPr/>
            </p:nvGraphicFramePr>
            <p:xfrm>
              <a:off x="976630" y="162306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6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/>
              <p:nvPr/>
            </p:nvGraphicFramePr>
            <p:xfrm>
              <a:off x="976630" y="162306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1.1083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0.7928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0.0836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0.6918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0.5900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0.1737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0.4692</a:t>
                          </a:r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/>
              <p:nvPr/>
            </p:nvGraphicFramePr>
            <p:xfrm>
              <a:off x="976630" y="344170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6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1.1111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0.7989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0.5625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0.5453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</a:t>
                          </a:r>
                          <a:r>
                            <a:rPr lang="en-US" altLang="ja-JP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0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</a:t>
                          </a:r>
                          <a:r>
                            <a:rPr lang="en-US" altLang="x-none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/>
              <p:nvPr/>
            </p:nvGraphicFramePr>
            <p:xfrm>
              <a:off x="976630" y="344170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1.1111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0.7989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0.1973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0.7037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0.5625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0.5453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1.11</a:t>
                          </a:r>
                          <a:r>
                            <a:rPr lang="en-US" altLang="ja-JP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0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0.79</a:t>
                          </a:r>
                          <a:r>
                            <a:rPr lang="en-US" altLang="x-none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1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0.197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0.703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6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0.56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04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0.2929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x-none" sz="1800">
                              <a:sym typeface="+mn-ea"/>
                            </a:rPr>
                            <a:t>0.545</a:t>
                          </a:r>
                          <a:r>
                            <a:rPr lang="en-US" altLang="x-none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2</a:t>
                          </a:r>
                          <a:endParaRPr lang="en-US" altLang="x-none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 Box 11"/>
          <p:cNvSpPr txBox="1"/>
          <p:nvPr/>
        </p:nvSpPr>
        <p:spPr>
          <a:xfrm>
            <a:off x="1033145" y="3073400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</a:t>
            </a:r>
            <a:r>
              <a:rPr lang="en-US" altLang="x-none"/>
              <a:t>b</a:t>
            </a:r>
            <a:r>
              <a:rPr lang="x-none" altLang="en-US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/>
              <p:nvPr/>
            </p:nvGraphicFramePr>
            <p:xfrm>
              <a:off x="976630" y="535432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6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𝑹𝒆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𝑰𝒎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18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𝝆</m:t>
                                    </m:r>
                                  </m:e>
                                </m:acc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（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𝐾</m:t>
                                </m:r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en-US" altLang="x-none" sz="1800">
                              <a:sym typeface="+mn-ea"/>
                            </a:rPr>
                            <a:t>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0.6488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0.4589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</a:t>
                          </a:r>
                          <a:r>
                            <a:rPr lang="x-none" altLang="en-US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/>
              <p:nvPr/>
            </p:nvGraphicFramePr>
            <p:xfrm>
              <a:off x="976630" y="5354320"/>
              <a:ext cx="8534400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9990"/>
                    <a:gridCol w="943610"/>
                    <a:gridCol w="1066800"/>
                    <a:gridCol w="1066800"/>
                    <a:gridCol w="1066800"/>
                    <a:gridCol w="1066800"/>
                    <a:gridCol w="1066800"/>
                    <a:gridCol w="1066800"/>
                  </a:tblGrid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/>
                            <a:t>(1)</a:t>
                          </a:r>
                          <a:endParaRPr lang="x-none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en-US" altLang="x-none" sz="1800">
                              <a:sym typeface="+mn-ea"/>
                            </a:rPr>
                            <a:t>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0.7982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0.6488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0.1814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0.4589</a:t>
                          </a:r>
                          <a:endParaRPr 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(2)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x-none" altLang="en-US" sz="1800">
                              <a:sym typeface="+mn-ea"/>
                            </a:rPr>
                            <a:t>0.995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4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0.798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0.121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9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0.64</a:t>
                          </a:r>
                          <a:r>
                            <a:rPr lang="x-none" altLang="en-US" sz="1800">
                              <a:solidFill>
                                <a:schemeClr val="tx1"/>
                              </a:solidFill>
                              <a:sym typeface="+mn-ea"/>
                            </a:rPr>
                            <a:t>9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0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0.607</a:t>
                          </a:r>
                          <a:r>
                            <a:rPr lang="en-US" altLang="ja-JP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7</a:t>
                          </a:r>
                          <a:endParaRPr lang="en-US" altLang="ja-JP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0.181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ja-JP" sz="1800">
                              <a:sym typeface="+mn-ea"/>
                            </a:rPr>
                            <a:t>0.458</a:t>
                          </a:r>
                          <a:r>
                            <a:rPr lang="x-none" altLang="en-US" sz="1800">
                              <a:solidFill>
                                <a:srgbClr val="FF0000"/>
                              </a:solidFill>
                              <a:sym typeface="+mn-ea"/>
                            </a:rPr>
                            <a:t>8</a:t>
                          </a:r>
                          <a:endParaRPr lang="x-none" altLang="en-US" sz="180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 Box 13"/>
          <p:cNvSpPr txBox="1"/>
          <p:nvPr/>
        </p:nvSpPr>
        <p:spPr>
          <a:xfrm>
            <a:off x="976630" y="4930775"/>
            <a:ext cx="71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(c)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687830" y="1254760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76.74%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687830" y="3073400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72.45%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744345" y="493077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7</a:t>
            </a:r>
            <a:r>
              <a:rPr lang="x-none" altLang="en-US">
                <a:sym typeface="+mn-ea"/>
              </a:rPr>
              <a:t>0</a:t>
            </a:r>
            <a:r>
              <a:rPr lang="en-US" altLang="ja-JP">
                <a:sym typeface="+mn-ea"/>
              </a:rPr>
              <a:t>.</a:t>
            </a:r>
            <a:r>
              <a:rPr lang="x-none" altLang="en-US">
                <a:sym typeface="+mn-ea"/>
              </a:rPr>
              <a:t>78</a:t>
            </a:r>
            <a:r>
              <a:rPr lang="en-US" altLang="ja-JP">
                <a:sym typeface="+mn-ea"/>
              </a:rPr>
              <a:t>%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209165" y="2804795"/>
            <a:ext cx="84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1.1071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052445" y="2804795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0.7860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4224655" y="2804795"/>
            <a:ext cx="895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0.0604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5300980" y="2804795"/>
            <a:ext cx="89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0.7019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376670" y="2804795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0.6211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7496175" y="2804795"/>
            <a:ext cx="878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0.1541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8540750" y="280479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0.4796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122170" y="4584700"/>
            <a:ext cx="87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1.1351 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167380" y="4584700"/>
            <a:ext cx="824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0.8127</a:t>
            </a:r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4304030" y="4584700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0.2412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5314315" y="4584700"/>
            <a:ext cx="824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0.7059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6359525" y="4627245"/>
            <a:ext cx="88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0.6233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7461250" y="4627245"/>
            <a:ext cx="89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0.3155</a:t>
            </a:r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8515350" y="4635500"/>
            <a:ext cx="938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0.5366</a:t>
            </a:r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2122805" y="6552565"/>
            <a:ext cx="87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0.9968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3167380" y="655256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0.8340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4185285" y="6552565"/>
            <a:ext cx="83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0.1262</a:t>
            </a:r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5300980" y="6552565"/>
            <a:ext cx="83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0.660</a:t>
            </a:r>
            <a:r>
              <a:rPr lang="x-none" altLang="en-US">
                <a:sym typeface="+mn-ea"/>
              </a:rPr>
              <a:t>4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6424295" y="6552565"/>
            <a:ext cx="93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0.675</a:t>
            </a:r>
            <a:r>
              <a:rPr lang="x-none" altLang="en-US">
                <a:sym typeface="+mn-ea"/>
              </a:rPr>
              <a:t>6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7461250" y="6552565"/>
            <a:ext cx="82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0.182</a:t>
            </a:r>
            <a:r>
              <a:rPr lang="x-none" altLang="en-US">
                <a:sym typeface="+mn-ea"/>
              </a:rPr>
              <a:t>5</a:t>
            </a:r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8515350" y="6552565"/>
            <a:ext cx="83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ym typeface="+mn-ea"/>
              </a:rPr>
              <a:t>0.4695</a:t>
            </a:r>
            <a:endParaRPr lang="x-none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988695" y="2804795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88695" y="4584700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988695" y="6511925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Original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Didier’s idea ~ What if we reduce lmax for </a:t>
            </a:r>
            <a:r>
              <a:rPr lang="en-US" altLang="x-none"/>
              <a:t>ω</a:t>
            </a:r>
            <a:r>
              <a:rPr lang="ja-JP" altLang="en-US"/>
              <a:t>？</a:t>
            </a:r>
          </a:p>
        </p:txBody>
      </p:sp>
      <p:grpSp>
        <p:nvGrpSpPr>
          <p:cNvPr id="52" name="Group 51"/>
          <p:cNvGrpSpPr/>
          <p:nvPr/>
        </p:nvGrpSpPr>
        <p:grpSpPr>
          <a:xfrm rot="5400000" flipH="1">
            <a:off x="2286000" y="-26543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711835" y="2489200"/>
            <a:ext cx="3299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</a:p>
          <a:p>
            <a:r>
              <a:rPr lang="en-US"/>
              <a:t>True_ke: 20</a:t>
            </a:r>
          </a:p>
          <a:p>
            <a:r>
              <a:rPr lang="en-US"/>
              <a:t>Testing lmax: 8,9,10,...20</a:t>
            </a:r>
          </a:p>
          <a:p>
            <a:r>
              <a:rPr lang="en-US"/>
              <a:t> </a:t>
            </a:r>
          </a:p>
        </p:txBody>
      </p:sp>
      <p:grpSp>
        <p:nvGrpSpPr>
          <p:cNvPr id="51" name="Group 50"/>
          <p:cNvGrpSpPr/>
          <p:nvPr/>
        </p:nvGrpSpPr>
        <p:grpSpPr>
          <a:xfrm rot="5400000">
            <a:off x="2453005" y="1680210"/>
            <a:ext cx="1364615" cy="5149215"/>
            <a:chOff x="10429" y="2607"/>
            <a:chExt cx="2149" cy="8109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1522" y="2961"/>
              <a:ext cx="17" cy="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230" y="9798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231" y="6171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231" y="8589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386" y="9353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83" y="814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230" y="7380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386" y="6935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230" y="4962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386" y="5726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386" y="4517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236" y="3753"/>
              <a:ext cx="595" cy="62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376" y="3354"/>
              <a:ext cx="290" cy="3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 Box 44"/>
            <p:cNvSpPr txBox="1"/>
            <p:nvPr/>
          </p:nvSpPr>
          <p:spPr>
            <a:xfrm rot="16200000">
              <a:off x="10359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Ti</a:t>
              </a:r>
            </a:p>
          </p:txBody>
        </p:sp>
        <p:sp>
          <p:nvSpPr>
            <p:cNvPr id="46" name="Text Box 45"/>
            <p:cNvSpPr txBox="1"/>
            <p:nvPr/>
          </p:nvSpPr>
          <p:spPr>
            <a:xfrm rot="16200000">
              <a:off x="11928" y="918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O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10490" y="277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(b)</a:t>
              </a: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831850" y="4909820"/>
            <a:ext cx="4403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</a:p>
          <a:p>
            <a:r>
              <a:rPr lang="en-US"/>
              <a:t>True_ke: </a:t>
            </a:r>
          </a:p>
          <a:p>
            <a:r>
              <a:rPr lang="en-US"/>
              <a:t>{Ti: 20,21, O: 15,16}</a:t>
            </a:r>
          </a:p>
          <a:p>
            <a:r>
              <a:rPr lang="en-US"/>
              <a:t>Testing lmax: </a:t>
            </a:r>
          </a:p>
          <a:p>
            <a:r>
              <a:rPr lang="en-US"/>
              <a:t>{Ti: 9,12,15,18,21, O: 8,11,14,17,20}</a:t>
            </a:r>
          </a:p>
          <a:p>
            <a:r>
              <a:rPr lang="en-US"/>
              <a:t> </a:t>
            </a:r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8588058" y="-469582"/>
            <a:ext cx="927735" cy="4603115"/>
            <a:chOff x="14286" y="3467"/>
            <a:chExt cx="1461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41" y="3522"/>
              <a:ext cx="606" cy="7194"/>
              <a:chOff x="16330" y="3411"/>
              <a:chExt cx="606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30" y="3646"/>
                <a:ext cx="606" cy="6663"/>
                <a:chOff x="16330" y="3646"/>
                <a:chExt cx="606" cy="6663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30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7130415" y="2489200"/>
            <a:ext cx="3299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lmax:</a:t>
            </a:r>
          </a:p>
          <a:p>
            <a:r>
              <a:rPr lang="en-US"/>
              <a:t>True_ke: 19</a:t>
            </a:r>
          </a:p>
          <a:p>
            <a:r>
              <a:rPr lang="en-US"/>
              <a:t>Testing lmax: </a:t>
            </a:r>
            <a:r>
              <a:rPr lang="en-US">
                <a:sym typeface="+mn-ea"/>
              </a:rPr>
              <a:t>11,12,13,...19</a:t>
            </a:r>
            <a:endParaRPr lang="en-US"/>
          </a:p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998855"/>
            <a:ext cx="4067175" cy="338899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90" y="964565"/>
            <a:ext cx="4107815" cy="3423285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590" y="998855"/>
            <a:ext cx="3900170" cy="32512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5400000" flipH="1">
            <a:off x="5719445" y="363728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  <p:sp>
        <p:nvSpPr>
          <p:cNvPr id="7" name="Oval 6"/>
          <p:cNvSpPr/>
          <p:nvPr/>
        </p:nvSpPr>
        <p:spPr>
          <a:xfrm rot="5400000" flipH="1">
            <a:off x="4130996" y="5851722"/>
            <a:ext cx="342487" cy="31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 flipH="1" flipV="1">
            <a:off x="3096895" y="4302125"/>
            <a:ext cx="1093470" cy="1586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7220" y="4213860"/>
            <a:ext cx="917575" cy="1624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60240" y="4154805"/>
            <a:ext cx="4584065" cy="1733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476885" y="5535295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20</a:t>
            </a:r>
          </a:p>
          <a:p>
            <a:r>
              <a:rPr lang="en-US"/>
              <a:t>Dimension of K: 21*21 = 441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243580" y="35052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41.6% cut Kernel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/>
              <p:nvPr/>
            </p:nvSpPr>
            <p:spPr>
              <a:xfrm>
                <a:off x="4589145" y="430212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45" y="4302125"/>
                <a:ext cx="3177540" cy="366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3"/>
              <p:cNvSpPr txBox="1"/>
              <p:nvPr/>
            </p:nvSpPr>
            <p:spPr>
              <a:xfrm>
                <a:off x="8552180" y="425005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180" y="4250055"/>
                <a:ext cx="3177540" cy="366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4"/>
              <p:cNvSpPr txBox="1"/>
              <p:nvPr/>
            </p:nvSpPr>
            <p:spPr>
              <a:xfrm>
                <a:off x="386080" y="4302125"/>
                <a:ext cx="3177540" cy="35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4302125"/>
                <a:ext cx="3177540" cy="3594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"/>
              <p:cNvSpPr txBox="1"/>
              <p:nvPr/>
            </p:nvSpPr>
            <p:spPr>
              <a:xfrm>
                <a:off x="8362315" y="4956810"/>
                <a:ext cx="2877185" cy="8083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 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b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x-none" b="1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,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x-none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15" y="4956810"/>
                <a:ext cx="2877185" cy="808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5"/>
          <p:cNvSpPr txBox="1"/>
          <p:nvPr/>
        </p:nvSpPr>
        <p:spPr>
          <a:xfrm>
            <a:off x="8983980" y="5838190"/>
            <a:ext cx="3073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p: Number of the selected singular values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Eigenvalues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Many eigenvalues in the vicinity of the origin</a:t>
            </a:r>
          </a:p>
          <a:p>
            <a:pPr marL="0" indent="0">
              <a:buNone/>
            </a:pPr>
            <a:r>
              <a:rPr lang="x-none" altLang="en-US"/>
              <a:t>--&gt; </a:t>
            </a:r>
            <a:r>
              <a:rPr lang="x-none" altLang="en-US">
                <a:solidFill>
                  <a:srgbClr val="0070C0"/>
                </a:solidFill>
              </a:rPr>
              <a:t>might be removed to get a fake cluster ?</a:t>
            </a:r>
          </a:p>
        </p:txBody>
      </p:sp>
      <p:pic>
        <p:nvPicPr>
          <p:cNvPr id="4" name="Picture 3" descr="Eigenvalu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543560"/>
            <a:ext cx="5633720" cy="56337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421765"/>
            <a:ext cx="4253865" cy="354520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35" y="1511935"/>
            <a:ext cx="3984625" cy="3321050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60" y="1579880"/>
            <a:ext cx="3822065" cy="318579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356735" y="868680"/>
            <a:ext cx="360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*</a:t>
            </a:r>
            <a:r>
              <a:rPr lang="x-none" altLang="en-US">
                <a:solidFill>
                  <a:srgbClr val="FF0000"/>
                </a:solidFill>
              </a:rPr>
              <a:t>Any point &lt; 10^(-100) is in white</a:t>
            </a:r>
            <a:r>
              <a:rPr lang="x-none" altLang="en-US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5400000" flipH="1">
            <a:off x="5719445" y="3637280"/>
            <a:ext cx="818515" cy="4267835"/>
            <a:chOff x="7304" y="2192"/>
            <a:chExt cx="1422" cy="8412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 rot="5400000">
              <a:off x="7965" y="9678"/>
              <a:ext cx="882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 rot="5400000">
              <a:off x="7206" y="2431"/>
              <a:ext cx="1119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  <p:sp>
        <p:nvSpPr>
          <p:cNvPr id="7" name="Oval 6"/>
          <p:cNvSpPr/>
          <p:nvPr/>
        </p:nvSpPr>
        <p:spPr>
          <a:xfrm rot="5400000" flipH="1">
            <a:off x="4130996" y="5851722"/>
            <a:ext cx="342487" cy="31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 flipH="1" flipV="1">
            <a:off x="3562350" y="4904105"/>
            <a:ext cx="628015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27220" y="4580255"/>
            <a:ext cx="576580" cy="1257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60240" y="4405630"/>
            <a:ext cx="3992880" cy="1482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476885" y="5535295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20</a:t>
            </a:r>
          </a:p>
          <a:p>
            <a:r>
              <a:rPr lang="en-US"/>
              <a:t>Dimension of K: 21*21 = 441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243580" y="35052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41.6% cut Kernel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/>
              <p:nvPr/>
            </p:nvSpPr>
            <p:spPr>
              <a:xfrm>
                <a:off x="4589145" y="4302125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45" y="4302125"/>
                <a:ext cx="3177540" cy="679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3"/>
              <p:cNvSpPr txBox="1"/>
              <p:nvPr/>
            </p:nvSpPr>
            <p:spPr>
              <a:xfrm>
                <a:off x="8552180" y="4250055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180" y="4250055"/>
                <a:ext cx="3177540" cy="679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4"/>
              <p:cNvSpPr txBox="1"/>
              <p:nvPr/>
            </p:nvSpPr>
            <p:spPr>
              <a:xfrm>
                <a:off x="476885" y="4493260"/>
                <a:ext cx="3177540" cy="63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85" y="4493260"/>
                <a:ext cx="3177540" cy="639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rel_diff_abs_cro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" y="784860"/>
            <a:ext cx="4451985" cy="3710305"/>
          </a:xfrm>
          <a:prstGeom prst="rect">
            <a:avLst/>
          </a:prstGeom>
        </p:spPr>
      </p:pic>
      <p:pic>
        <p:nvPicPr>
          <p:cNvPr id="16" name="Picture 15" descr="rel_diff_imag_cro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75" y="996950"/>
            <a:ext cx="3966845" cy="3305810"/>
          </a:xfrm>
          <a:prstGeom prst="rect">
            <a:avLst/>
          </a:prstGeom>
        </p:spPr>
      </p:pic>
      <p:pic>
        <p:nvPicPr>
          <p:cNvPr id="17" name="Picture 16" descr="rel_diff_real_cro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865" y="997585"/>
            <a:ext cx="3966210" cy="3305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8545830" y="5520055"/>
            <a:ext cx="331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*</a:t>
            </a:r>
            <a:r>
              <a:rPr lang="x-none" altLang="en-US">
                <a:solidFill>
                  <a:srgbClr val="FF0000"/>
                </a:solidFill>
              </a:rPr>
              <a:t>Any point &lt; 10^(-10) is in white</a:t>
            </a:r>
            <a:r>
              <a:rPr lang="x-none" altLang="en-US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3492500" y="32004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</a:t>
            </a:r>
            <a:r>
              <a:rPr lang="x-none" altLang="en-US"/>
              <a:t>8</a:t>
            </a:r>
            <a:r>
              <a:rPr lang="en-US"/>
              <a:t>.</a:t>
            </a:r>
            <a:r>
              <a:rPr lang="x-none" altLang="en-US"/>
              <a:t>75</a:t>
            </a:r>
            <a:r>
              <a:rPr lang="en-US"/>
              <a:t>% cut Kernel matrices</a:t>
            </a:r>
          </a:p>
        </p:txBody>
      </p:sp>
      <p:pic>
        <p:nvPicPr>
          <p:cNvPr id="4" name="Picture 3" descr="rel_diff_abs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5130"/>
            <a:ext cx="4050665" cy="3376295"/>
          </a:xfrm>
          <a:prstGeom prst="rect">
            <a:avLst/>
          </a:prstGeom>
        </p:spPr>
      </p:pic>
      <p:pic>
        <p:nvPicPr>
          <p:cNvPr id="5" name="Picture 4" descr="rel_diff_imag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65" y="1785620"/>
            <a:ext cx="3786505" cy="3155950"/>
          </a:xfrm>
          <a:prstGeom prst="rect">
            <a:avLst/>
          </a:prstGeom>
        </p:spPr>
      </p:pic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570" y="1716405"/>
            <a:ext cx="3952875" cy="3294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4"/>
              <p:cNvSpPr txBox="1"/>
              <p:nvPr/>
            </p:nvSpPr>
            <p:spPr>
              <a:xfrm>
                <a:off x="430530" y="5051425"/>
                <a:ext cx="3177540" cy="35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" y="5051425"/>
                <a:ext cx="3177540" cy="3594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/>
              <p:nvPr/>
            </p:nvSpPr>
            <p:spPr>
              <a:xfrm>
                <a:off x="4615815" y="4941570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𝐼𝑚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815" y="4941570"/>
                <a:ext cx="3177540" cy="366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6"/>
              <p:cNvSpPr txBox="1"/>
              <p:nvPr/>
            </p:nvSpPr>
            <p:spPr>
              <a:xfrm>
                <a:off x="8443595" y="5010785"/>
                <a:ext cx="3177540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595" y="5010785"/>
                <a:ext cx="3177540" cy="3663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 rot="5400000">
            <a:off x="5706110" y="3689350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  <p:sp>
        <p:nvSpPr>
          <p:cNvPr id="25" name="Oval 24"/>
          <p:cNvSpPr/>
          <p:nvPr/>
        </p:nvSpPr>
        <p:spPr>
          <a:xfrm rot="5400000">
            <a:off x="4064635" y="6065520"/>
            <a:ext cx="377825" cy="394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238500" y="4915535"/>
            <a:ext cx="964565" cy="135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324985" y="5010785"/>
            <a:ext cx="674370" cy="113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V="1">
            <a:off x="4392930" y="5017770"/>
            <a:ext cx="435419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233045" y="5895340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</a:t>
            </a:r>
            <a:r>
              <a:rPr lang="x-none" altLang="en-US"/>
              <a:t>19</a:t>
            </a:r>
            <a:endParaRPr lang="en-US"/>
          </a:p>
          <a:p>
            <a:r>
              <a:rPr lang="en-US"/>
              <a:t>Dimension of K: 2</a:t>
            </a:r>
            <a:r>
              <a:rPr lang="x-none" altLang="en-US"/>
              <a:t>0</a:t>
            </a:r>
            <a:r>
              <a:rPr lang="en-US"/>
              <a:t>*2</a:t>
            </a:r>
            <a:r>
              <a:rPr lang="x-none" altLang="en-US"/>
              <a:t>0</a:t>
            </a:r>
            <a:r>
              <a:rPr lang="en-US"/>
              <a:t> = 4</a:t>
            </a:r>
            <a:r>
              <a:rPr lang="x-none" altLang="en-US"/>
              <a:t>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3492500" y="320040"/>
            <a:ext cx="520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Difference of the full and 4</a:t>
            </a:r>
            <a:r>
              <a:rPr lang="x-none" altLang="en-US"/>
              <a:t>8</a:t>
            </a:r>
            <a:r>
              <a:rPr lang="en-US"/>
              <a:t>.</a:t>
            </a:r>
            <a:r>
              <a:rPr lang="x-none" altLang="en-US"/>
              <a:t>75</a:t>
            </a:r>
            <a:r>
              <a:rPr lang="en-US"/>
              <a:t>% cut Kernel matrices</a:t>
            </a:r>
          </a:p>
        </p:txBody>
      </p:sp>
      <p:grpSp>
        <p:nvGrpSpPr>
          <p:cNvPr id="53" name="Group 52"/>
          <p:cNvGrpSpPr/>
          <p:nvPr/>
        </p:nvGrpSpPr>
        <p:grpSpPr>
          <a:xfrm rot="5400000">
            <a:off x="5706110" y="3689350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  <p:sp>
        <p:nvSpPr>
          <p:cNvPr id="25" name="Oval 24"/>
          <p:cNvSpPr/>
          <p:nvPr/>
        </p:nvSpPr>
        <p:spPr>
          <a:xfrm rot="5400000">
            <a:off x="4064635" y="6065520"/>
            <a:ext cx="377825" cy="394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238500" y="4915535"/>
            <a:ext cx="964565" cy="135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324985" y="5010785"/>
            <a:ext cx="674370" cy="113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V="1">
            <a:off x="4392930" y="5017770"/>
            <a:ext cx="435419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233045" y="5895340"/>
            <a:ext cx="336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lmax = </a:t>
            </a:r>
            <a:r>
              <a:rPr lang="x-none" altLang="en-US"/>
              <a:t>19</a:t>
            </a:r>
            <a:endParaRPr lang="en-US"/>
          </a:p>
          <a:p>
            <a:r>
              <a:rPr lang="en-US"/>
              <a:t>Dimension of K: 2</a:t>
            </a:r>
            <a:r>
              <a:rPr lang="x-none" altLang="en-US"/>
              <a:t>0</a:t>
            </a:r>
            <a:r>
              <a:rPr lang="en-US"/>
              <a:t>*2</a:t>
            </a:r>
            <a:r>
              <a:rPr lang="x-none" altLang="en-US"/>
              <a:t>0</a:t>
            </a:r>
            <a:r>
              <a:rPr lang="en-US"/>
              <a:t> = 4</a:t>
            </a:r>
            <a:r>
              <a:rPr lang="x-none" altLang="en-US"/>
              <a:t>00</a:t>
            </a:r>
          </a:p>
        </p:txBody>
      </p:sp>
      <p:pic>
        <p:nvPicPr>
          <p:cNvPr id="2" name="Picture 1" descr="rel_diff_abs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221105"/>
            <a:ext cx="4189095" cy="3491230"/>
          </a:xfrm>
          <a:prstGeom prst="rect">
            <a:avLst/>
          </a:prstGeom>
        </p:spPr>
      </p:pic>
      <p:pic>
        <p:nvPicPr>
          <p:cNvPr id="3" name="Picture 2" descr="rel_diff_imag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90" y="1327150"/>
            <a:ext cx="3808730" cy="3174365"/>
          </a:xfrm>
          <a:prstGeom prst="rect">
            <a:avLst/>
          </a:prstGeom>
        </p:spPr>
      </p:pic>
      <p:pic>
        <p:nvPicPr>
          <p:cNvPr id="24" name="Picture 23" descr="rel_diff_real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45" y="1327150"/>
            <a:ext cx="3934460" cy="3279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446405" y="4712335"/>
                <a:ext cx="3177540" cy="63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5" y="4712335"/>
                <a:ext cx="3177540" cy="639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4604385" y="4606290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𝐼𝑚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85" y="4606290"/>
                <a:ext cx="3177540" cy="6794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8636000" y="4607560"/>
                <a:ext cx="3177540" cy="679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𝑅𝑒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|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0" y="4607560"/>
                <a:ext cx="3177540" cy="6794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758825"/>
            <a:ext cx="5621020" cy="5621020"/>
          </a:xfrm>
          <a:prstGeom prst="rect">
            <a:avLst/>
          </a:prstGeom>
        </p:spPr>
      </p:pic>
      <p:pic>
        <p:nvPicPr>
          <p:cNvPr id="5" name="Picture 4" descr="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85" y="650240"/>
            <a:ext cx="5663565" cy="566356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flipH="1">
            <a:off x="135484" y="1458341"/>
            <a:ext cx="876076" cy="4168394"/>
            <a:chOff x="7272" y="2388"/>
            <a:chExt cx="1522" cy="8216"/>
          </a:xfrm>
        </p:grpSpPr>
        <p:grpSp>
          <p:nvGrpSpPr>
            <p:cNvPr id="28" name="Group 27"/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8017" y="9635"/>
              <a:ext cx="777" cy="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Ni</a:t>
              </a: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7272" y="2388"/>
              <a:ext cx="986" cy="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(a)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632460"/>
            <a:ext cx="5847080" cy="5847080"/>
          </a:xfrm>
          <a:prstGeom prst="rect">
            <a:avLst/>
          </a:prstGeom>
        </p:spPr>
      </p:pic>
      <p:pic>
        <p:nvPicPr>
          <p:cNvPr id="5" name="Picture 4" descr="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55" y="1205865"/>
            <a:ext cx="5005705" cy="500570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 rot="5400000">
            <a:off x="5524500" y="2999105"/>
            <a:ext cx="927100" cy="4603115"/>
            <a:chOff x="14286" y="3467"/>
            <a:chExt cx="1460" cy="7249"/>
          </a:xfrm>
        </p:grpSpPr>
        <p:grpSp>
          <p:nvGrpSpPr>
            <p:cNvPr id="30" name="Group 29"/>
            <p:cNvGrpSpPr/>
            <p:nvPr/>
          </p:nvGrpSpPr>
          <p:grpSpPr>
            <a:xfrm>
              <a:off x="15152" y="3522"/>
              <a:ext cx="594" cy="7194"/>
              <a:chOff x="16341" y="3411"/>
              <a:chExt cx="594" cy="71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6639" y="3411"/>
                <a:ext cx="20" cy="71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6341" y="3646"/>
                <a:ext cx="594" cy="6663"/>
                <a:chOff x="16341" y="3646"/>
                <a:chExt cx="594" cy="6663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341" y="9687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6341" y="7961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6341" y="8824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6341" y="4509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341" y="5372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341" y="6235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6341" y="7098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6341" y="3646"/>
                  <a:ext cx="595" cy="622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 Box 49"/>
            <p:cNvSpPr txBox="1"/>
            <p:nvPr/>
          </p:nvSpPr>
          <p:spPr>
            <a:xfrm rot="16200000">
              <a:off x="14216" y="9762"/>
              <a:ext cx="7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Sr</a:t>
              </a:r>
            </a:p>
          </p:txBody>
        </p:sp>
        <p:sp>
          <p:nvSpPr>
            <p:cNvPr id="54" name="Text Box 53"/>
            <p:cNvSpPr txBox="1"/>
            <p:nvPr/>
          </p:nvSpPr>
          <p:spPr>
            <a:xfrm rot="16200000">
              <a:off x="14317" y="3633"/>
              <a:ext cx="9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/>
                <a:t>(c)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REAL(K(i,j))</a:t>
            </a:r>
            <a:endParaRPr lang="ja-JP" altLang="x-none"/>
          </a:p>
        </p:txBody>
      </p:sp>
      <p:pic>
        <p:nvPicPr>
          <p:cNvPr id="4" name="Picture 3" descr="rel_diff_real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218565"/>
            <a:ext cx="5486400" cy="4572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0240" y="5886450"/>
            <a:ext cx="214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lmax=20</a:t>
            </a:r>
          </a:p>
          <a:p>
            <a:r>
              <a:rPr lang="en-US" altLang="x-none"/>
              <a:t>K(442:472, :100)</a:t>
            </a:r>
          </a:p>
        </p:txBody>
      </p:sp>
      <p:pic>
        <p:nvPicPr>
          <p:cNvPr id="6" name="Picture 5" descr="rel_diff_real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5" y="1143000"/>
            <a:ext cx="5486400" cy="4572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67345" y="6037580"/>
            <a:ext cx="214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lmax=</a:t>
            </a:r>
            <a:r>
              <a:rPr lang="en-US" altLang="x-none"/>
              <a:t>5</a:t>
            </a:r>
          </a:p>
          <a:p>
            <a:r>
              <a:rPr lang="en-US" altLang="x-none"/>
              <a:t>K(37:67, :100)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EBBB5-6EFE-7D06-8F07-E2CEEA24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Removing eigenvalues near 0</a:t>
            </a:r>
            <a:endParaRPr kumimoji="1" lang="ja-JP" altLang="en-US" dirty="0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BCF509AA-562D-FC62-F926-28CA02FCD2D0}"/>
              </a:ext>
            </a:extLst>
          </p:cNvPr>
          <p:cNvGrpSpPr/>
          <p:nvPr/>
        </p:nvGrpSpPr>
        <p:grpSpPr>
          <a:xfrm flipH="1">
            <a:off x="1126199" y="1368629"/>
            <a:ext cx="1136650" cy="4983009"/>
            <a:chOff x="6246" y="2358"/>
            <a:chExt cx="1975" cy="8246"/>
          </a:xfrm>
        </p:grpSpPr>
        <p:grpSp>
          <p:nvGrpSpPr>
            <p:cNvPr id="6" name="Group 27">
              <a:extLst>
                <a:ext uri="{FF2B5EF4-FFF2-40B4-BE49-F238E27FC236}">
                  <a16:creationId xmlns:a16="http://schemas.microsoft.com/office/drawing/2014/main" id="{CE2DB0C0-FE41-F7D1-E1E6-AFBC205E3603}"/>
                </a:ext>
              </a:extLst>
            </p:cNvPr>
            <p:cNvGrpSpPr/>
            <p:nvPr/>
          </p:nvGrpSpPr>
          <p:grpSpPr>
            <a:xfrm>
              <a:off x="7304" y="3508"/>
              <a:ext cx="599" cy="7096"/>
              <a:chOff x="13264" y="3508"/>
              <a:chExt cx="599" cy="7096"/>
            </a:xfrm>
          </p:grpSpPr>
          <p:cxnSp>
            <p:nvCxnSpPr>
              <p:cNvPr id="9" name="Straight Arrow Connector 26">
                <a:extLst>
                  <a:ext uri="{FF2B5EF4-FFF2-40B4-BE49-F238E27FC236}">
                    <a16:creationId xmlns:a16="http://schemas.microsoft.com/office/drawing/2014/main" id="{D18FBF7C-A08A-3EE0-1529-C0365F5CF299}"/>
                  </a:ext>
                </a:extLst>
              </p:cNvPr>
              <p:cNvCxnSpPr/>
              <p:nvPr/>
            </p:nvCxnSpPr>
            <p:spPr>
              <a:xfrm flipH="1" flipV="1">
                <a:off x="13566" y="3508"/>
                <a:ext cx="11" cy="7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19">
                <a:extLst>
                  <a:ext uri="{FF2B5EF4-FFF2-40B4-BE49-F238E27FC236}">
                    <a16:creationId xmlns:a16="http://schemas.microsoft.com/office/drawing/2014/main" id="{71BD99AC-8DED-48BA-BB7F-573B74864402}"/>
                  </a:ext>
                </a:extLst>
              </p:cNvPr>
              <p:cNvSpPr/>
              <p:nvPr/>
            </p:nvSpPr>
            <p:spPr>
              <a:xfrm>
                <a:off x="13269" y="4486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20">
                <a:extLst>
                  <a:ext uri="{FF2B5EF4-FFF2-40B4-BE49-F238E27FC236}">
                    <a16:creationId xmlns:a16="http://schemas.microsoft.com/office/drawing/2014/main" id="{AF591D4D-5618-2923-18DB-B915608C1747}"/>
                  </a:ext>
                </a:extLst>
              </p:cNvPr>
              <p:cNvSpPr/>
              <p:nvPr/>
            </p:nvSpPr>
            <p:spPr>
              <a:xfrm>
                <a:off x="13269" y="5372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21">
                <a:extLst>
                  <a:ext uri="{FF2B5EF4-FFF2-40B4-BE49-F238E27FC236}">
                    <a16:creationId xmlns:a16="http://schemas.microsoft.com/office/drawing/2014/main" id="{A441A6AA-D333-A60D-9E03-D6A34419C104}"/>
                  </a:ext>
                </a:extLst>
              </p:cNvPr>
              <p:cNvSpPr/>
              <p:nvPr/>
            </p:nvSpPr>
            <p:spPr>
              <a:xfrm>
                <a:off x="13264" y="6235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22">
                <a:extLst>
                  <a:ext uri="{FF2B5EF4-FFF2-40B4-BE49-F238E27FC236}">
                    <a16:creationId xmlns:a16="http://schemas.microsoft.com/office/drawing/2014/main" id="{5DB08C25-DB59-7302-1CFE-00979108F7E1}"/>
                  </a:ext>
                </a:extLst>
              </p:cNvPr>
              <p:cNvSpPr/>
              <p:nvPr/>
            </p:nvSpPr>
            <p:spPr>
              <a:xfrm>
                <a:off x="13269" y="7098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23">
                <a:extLst>
                  <a:ext uri="{FF2B5EF4-FFF2-40B4-BE49-F238E27FC236}">
                    <a16:creationId xmlns:a16="http://schemas.microsoft.com/office/drawing/2014/main" id="{46169800-DC59-9B4C-6446-36F7C7E16B73}"/>
                  </a:ext>
                </a:extLst>
              </p:cNvPr>
              <p:cNvSpPr/>
              <p:nvPr/>
            </p:nvSpPr>
            <p:spPr>
              <a:xfrm>
                <a:off x="13264" y="7961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24">
                <a:extLst>
                  <a:ext uri="{FF2B5EF4-FFF2-40B4-BE49-F238E27FC236}">
                    <a16:creationId xmlns:a16="http://schemas.microsoft.com/office/drawing/2014/main" id="{F9C5EA09-CE75-72C1-0250-8773CE094ACC}"/>
                  </a:ext>
                </a:extLst>
              </p:cNvPr>
              <p:cNvSpPr/>
              <p:nvPr/>
            </p:nvSpPr>
            <p:spPr>
              <a:xfrm>
                <a:off x="13269" y="8824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35C30C-E655-B7F6-E740-ED286AF13B85}"/>
                  </a:ext>
                </a:extLst>
              </p:cNvPr>
              <p:cNvSpPr/>
              <p:nvPr/>
            </p:nvSpPr>
            <p:spPr>
              <a:xfrm>
                <a:off x="13269" y="9687"/>
                <a:ext cx="595" cy="622"/>
              </a:xfrm>
              <a:prstGeom prst="ellipse">
                <a:avLst/>
              </a:prstGeom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DAB4EB23-5344-DD65-CE67-087CF7304310}"/>
                </a:ext>
              </a:extLst>
            </p:cNvPr>
            <p:cNvSpPr txBox="1"/>
            <p:nvPr/>
          </p:nvSpPr>
          <p:spPr>
            <a:xfrm>
              <a:off x="6246" y="9762"/>
              <a:ext cx="719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dirty="0"/>
                <a:t>Ni</a:t>
              </a:r>
            </a:p>
          </p:txBody>
        </p:sp>
        <p:sp>
          <p:nvSpPr>
            <p:cNvPr id="8" name="Text Box 47">
              <a:extLst>
                <a:ext uri="{FF2B5EF4-FFF2-40B4-BE49-F238E27FC236}">
                  <a16:creationId xmlns:a16="http://schemas.microsoft.com/office/drawing/2014/main" id="{F5216196-DA24-7E16-5007-BF2852304655}"/>
                </a:ext>
              </a:extLst>
            </p:cNvPr>
            <p:cNvSpPr txBox="1"/>
            <p:nvPr/>
          </p:nvSpPr>
          <p:spPr>
            <a:xfrm>
              <a:off x="7309" y="2358"/>
              <a:ext cx="912" cy="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dirty="0"/>
                <a:t>(a)</a:t>
              </a: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CC92A8C-86C8-8775-1EED-7B49CC4FEE30}"/>
              </a:ext>
            </a:extLst>
          </p:cNvPr>
          <p:cNvSpPr txBox="1"/>
          <p:nvPr/>
        </p:nvSpPr>
        <p:spPr>
          <a:xfrm>
            <a:off x="2262849" y="2107108"/>
            <a:ext cx="382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Photoelectron energy</a:t>
            </a:r>
            <a:r>
              <a:rPr kumimoji="1" lang="ja-JP" altLang="en-US" dirty="0"/>
              <a:t>：</a:t>
            </a:r>
            <a:r>
              <a:rPr kumimoji="1" lang="en-US" altLang="ja-JP" dirty="0"/>
              <a:t>379.1 eV</a:t>
            </a:r>
          </a:p>
          <a:p>
            <a:r>
              <a:rPr kumimoji="1" lang="en-US" altLang="ja-JP" dirty="0" err="1"/>
              <a:t>lmax</a:t>
            </a:r>
            <a:r>
              <a:rPr kumimoji="1" lang="ja-JP" altLang="en-US" dirty="0"/>
              <a:t>：</a:t>
            </a:r>
            <a:r>
              <a:rPr kumimoji="1" lang="en-US" altLang="ja-JP" dirty="0"/>
              <a:t>24</a:t>
            </a:r>
          </a:p>
          <a:p>
            <a:r>
              <a:rPr kumimoji="1" lang="en-US" altLang="ja-JP" dirty="0"/>
              <a:t>Dimension of K</a:t>
            </a:r>
            <a:r>
              <a:rPr kumimoji="1" lang="ja-JP" altLang="en-US" dirty="0"/>
              <a:t>：</a:t>
            </a:r>
            <a:r>
              <a:rPr kumimoji="1" lang="en-US" altLang="ja-JP" dirty="0"/>
              <a:t>4375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95011C5-500F-A079-5489-95127AF2ABF9}"/>
                  </a:ext>
                </a:extLst>
              </p:cNvPr>
              <p:cNvSpPr txBox="1"/>
              <p:nvPr/>
            </p:nvSpPr>
            <p:spPr>
              <a:xfrm>
                <a:off x="2262849" y="3765847"/>
                <a:ext cx="6874820" cy="829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Method</a:t>
                </a:r>
                <a:r>
                  <a:rPr kumimoji="1" lang="ja-JP" altLang="en-US" dirty="0"/>
                  <a:t>：</a:t>
                </a:r>
                <a:endParaRPr kumimoji="1" lang="en-US" altLang="ja-JP" dirty="0"/>
              </a:p>
              <a:p>
                <a:r>
                  <a:rPr kumimoji="1" lang="en-US" altLang="ja-JP" dirty="0"/>
                  <a:t>Finding all eigenvalues meeting a condition,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）</m:t>
                        </m:r>
                      </m:den>
                    </m:f>
                  </m:oMath>
                </a14:m>
                <a:r>
                  <a:rPr kumimoji="1" lang="ja-JP" altLang="en-US" dirty="0"/>
                  <a:t>＜</a:t>
                </a:r>
                <a:r>
                  <a:rPr kumimoji="1" lang="en-US" altLang="ja-JP" dirty="0"/>
                  <a:t>threshold 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95011C5-500F-A079-5489-95127AF2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49" y="3765847"/>
                <a:ext cx="6874820" cy="829907"/>
              </a:xfrm>
              <a:prstGeom prst="rect">
                <a:avLst/>
              </a:prstGeom>
              <a:blipFill>
                <a:blip r:embed="rId2"/>
                <a:stretch>
                  <a:fillRect l="-709" t="-5882" b="-36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35BE0FD-7CF2-9283-3868-6D08379A3564}"/>
              </a:ext>
            </a:extLst>
          </p:cNvPr>
          <p:cNvSpPr txBox="1"/>
          <p:nvPr/>
        </p:nvSpPr>
        <p:spPr>
          <a:xfrm>
            <a:off x="2262849" y="4905882"/>
            <a:ext cx="62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Result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kumimoji="1" lang="en-US" altLang="ja-JP" dirty="0" err="1"/>
              <a:t>Thresold</a:t>
            </a:r>
            <a:r>
              <a:rPr kumimoji="1" lang="en-US" altLang="ja-JP" dirty="0"/>
              <a:t> = 0.1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#</a:t>
            </a:r>
            <a:r>
              <a:rPr kumimoji="1" lang="ja-JP" altLang="en-US" dirty="0"/>
              <a:t>（</a:t>
            </a:r>
            <a:r>
              <a:rPr kumimoji="1" lang="en-US" altLang="ja-JP" dirty="0"/>
              <a:t>eigenvalues</a:t>
            </a:r>
            <a:r>
              <a:rPr kumimoji="1" lang="ja-JP" altLang="en-US" dirty="0"/>
              <a:t>）</a:t>
            </a:r>
            <a:r>
              <a:rPr kumimoji="1" lang="en-US" altLang="ja-JP" dirty="0"/>
              <a:t> is 4143/4375</a:t>
            </a:r>
            <a:r>
              <a:rPr kumimoji="1" lang="ja-JP" altLang="en-US" dirty="0"/>
              <a:t>（～</a:t>
            </a:r>
            <a:r>
              <a:rPr kumimoji="1" lang="en-US" altLang="ja-JP" dirty="0"/>
              <a:t>95%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en-US" altLang="ja-JP" dirty="0"/>
              <a:t>Threshold = 0.01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#</a:t>
            </a:r>
            <a:r>
              <a:rPr kumimoji="1" lang="ja-JP" altLang="en-US" dirty="0"/>
              <a:t>（</a:t>
            </a:r>
            <a:r>
              <a:rPr kumimoji="1" lang="en-US" altLang="ja-JP" dirty="0"/>
              <a:t>eigenvalues</a:t>
            </a:r>
            <a:r>
              <a:rPr kumimoji="1" lang="ja-JP" altLang="en-US" dirty="0"/>
              <a:t>）</a:t>
            </a:r>
            <a:r>
              <a:rPr kumimoji="1" lang="en-US" altLang="ja-JP" dirty="0"/>
              <a:t> is 3327/4375</a:t>
            </a:r>
            <a:r>
              <a:rPr kumimoji="1" lang="ja-JP" altLang="en-US" dirty="0"/>
              <a:t>（～</a:t>
            </a:r>
            <a:r>
              <a:rPr kumimoji="1" lang="en-US" altLang="ja-JP" dirty="0"/>
              <a:t>76%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76713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C9B6A-4F51-1801-B83B-E368F2FB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Complex plan</a:t>
            </a:r>
            <a:endParaRPr kumimoji="1" lang="ja-JP" altLang="en-US" dirty="0"/>
          </a:p>
        </p:txBody>
      </p:sp>
      <p:pic>
        <p:nvPicPr>
          <p:cNvPr id="7" name="図 6" descr="グラフ, 散布図&#10;&#10;AI 生成コンテンツは誤りを含む可能性があります。">
            <a:extLst>
              <a:ext uri="{FF2B5EF4-FFF2-40B4-BE49-F238E27FC236}">
                <a16:creationId xmlns:a16="http://schemas.microsoft.com/office/drawing/2014/main" id="{4D415B2C-EBA1-2D29-BFAB-4847F862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4" y="1685023"/>
            <a:ext cx="4549451" cy="458407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EFF1CA-61BB-C93C-0E2F-7832D420A79C}"/>
              </a:ext>
            </a:extLst>
          </p:cNvPr>
          <p:cNvSpPr txBox="1"/>
          <p:nvPr/>
        </p:nvSpPr>
        <p:spPr>
          <a:xfrm>
            <a:off x="647700" y="1315691"/>
            <a:ext cx="208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Threshold=0.1</a:t>
            </a:r>
            <a:endParaRPr kumimoji="1" lang="ja-JP" altLang="en-US" dirty="0"/>
          </a:p>
        </p:txBody>
      </p:sp>
      <p:pic>
        <p:nvPicPr>
          <p:cNvPr id="10" name="図 9" descr="グラフ, 散布図&#10;&#10;AI 生成コンテンツは誤りを含む可能性があります。">
            <a:extLst>
              <a:ext uri="{FF2B5EF4-FFF2-40B4-BE49-F238E27FC236}">
                <a16:creationId xmlns:a16="http://schemas.microsoft.com/office/drawing/2014/main" id="{C1206DAA-0889-9D8C-21F1-8F779D921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64" y="1509113"/>
            <a:ext cx="4381472" cy="49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2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02912-F2A8-EDC4-43B0-444D95F6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Complex plan</a:t>
            </a:r>
            <a:endParaRPr kumimoji="1" lang="ja-JP" altLang="en-US" dirty="0"/>
          </a:p>
        </p:txBody>
      </p:sp>
      <p:pic>
        <p:nvPicPr>
          <p:cNvPr id="5" name="図 4" descr="グラフ, 散布図&#10;&#10;AI 生成コンテンツは誤りを含む可能性があります。">
            <a:extLst>
              <a:ext uri="{FF2B5EF4-FFF2-40B4-BE49-F238E27FC236}">
                <a16:creationId xmlns:a16="http://schemas.microsoft.com/office/drawing/2014/main" id="{9EFB8036-698B-5074-4F88-CB84FDBD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31" y="1705306"/>
            <a:ext cx="4704830" cy="50290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4EB960-E1B8-BFD0-1FE2-E7AE0F68784C}"/>
              </a:ext>
            </a:extLst>
          </p:cNvPr>
          <p:cNvSpPr txBox="1"/>
          <p:nvPr/>
        </p:nvSpPr>
        <p:spPr>
          <a:xfrm>
            <a:off x="8098972" y="1275325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Threshold=0.01</a:t>
            </a:r>
            <a:endParaRPr kumimoji="1" lang="ja-JP" altLang="en-US" dirty="0"/>
          </a:p>
        </p:txBody>
      </p:sp>
      <p:pic>
        <p:nvPicPr>
          <p:cNvPr id="7" name="図 6" descr="グラフ, 散布図&#10;&#10;AI 生成コンテンツは誤りを含む可能性があります。">
            <a:extLst>
              <a:ext uri="{FF2B5EF4-FFF2-40B4-BE49-F238E27FC236}">
                <a16:creationId xmlns:a16="http://schemas.microsoft.com/office/drawing/2014/main" id="{4C96B1BC-A167-8F56-3764-AD9062EA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2" y="1922106"/>
            <a:ext cx="4381472" cy="493589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B6860F1-6C7E-3CFD-7CFA-F1A12940EAF9}"/>
              </a:ext>
            </a:extLst>
          </p:cNvPr>
          <p:cNvSpPr/>
          <p:nvPr/>
        </p:nvSpPr>
        <p:spPr>
          <a:xfrm>
            <a:off x="2304661" y="3803053"/>
            <a:ext cx="1091683" cy="1151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6EFF4C-B2A0-FCBE-2C1D-93029F7AD0DD}"/>
              </a:ext>
            </a:extLst>
          </p:cNvPr>
          <p:cNvCxnSpPr/>
          <p:nvPr/>
        </p:nvCxnSpPr>
        <p:spPr>
          <a:xfrm flipV="1">
            <a:off x="3396344" y="3918857"/>
            <a:ext cx="3303036" cy="19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6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Singular values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All points on the real line and positive</a:t>
            </a:r>
          </a:p>
        </p:txBody>
      </p:sp>
      <p:pic>
        <p:nvPicPr>
          <p:cNvPr id="4" name="Picture 3" descr="Singular_valu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31775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Is the kernel matrix hermitian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x-none" altLang="en-US"/>
                  <a:t>If a matirx is hermitian, all its eigenvalues are real.</a:t>
                </a:r>
              </a:p>
              <a:p>
                <a:r>
                  <a:rPr lang="x-none" altLang="en-US"/>
                  <a:t>If the eigenvalues are complex in general, it is not hermitian.</a:t>
                </a:r>
              </a:p>
              <a:p>
                <a:endParaRPr lang="x-none" altLang="en-US"/>
              </a:p>
              <a:p>
                <a:r>
                  <a:rPr lang="x-none" altLang="en-US"/>
                  <a:t>If hermitian: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=|</m:t>
                    </m:r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𝜆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altLang="x-none"/>
                  <a:t>...(a)</a:t>
                </a:r>
              </a:p>
              <a:p>
                <a:pPr algn="l">
                  <a:buFont typeface="Arial" panose="02080604020202020204" pitchFamily="34" charset="0"/>
                  <a:buChar char="•"/>
                </a:pPr>
                <a:r>
                  <a:rPr lang="en-US" altLang="x-none"/>
                  <a:t>If not:</a:t>
                </a:r>
              </a:p>
              <a:p>
                <a:pPr marL="0" indent="0" algn="ctr">
                  <a:buFont typeface="Arial" panose="0208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altLang="x-none">
                    <a:sym typeface="+mn-ea"/>
                  </a:rPr>
                  <a:t>...(</a:t>
                </a:r>
                <a:r>
                  <a:rPr lang="x-none" altLang="en-US">
                    <a:sym typeface="+mn-ea"/>
                  </a:rPr>
                  <a:t>b</a:t>
                </a:r>
                <a:r>
                  <a:rPr lang="en-US" altLang="x-none">
                    <a:sym typeface="+mn-ea"/>
                  </a:rPr>
                  <a:t>)</a:t>
                </a:r>
                <a:endParaRPr lang="en-US" altLang="x-none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9555"/>
            <a:ext cx="10515600" cy="1325563"/>
          </a:xfrm>
        </p:spPr>
        <p:txBody>
          <a:bodyPr/>
          <a:lstStyle/>
          <a:p>
            <a:r>
              <a:rPr lang="en-US"/>
              <a:t>Hermitianization</a:t>
            </a:r>
            <a:r>
              <a:rPr lang="x-none" altLang="en-US"/>
              <a:t> ~ method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Kernel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𝐺𝑇</m:t>
                    </m:r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/>
                  <a:t>T-matirx: diagonal in Muffin-tin  potential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x-none" altLang="en-US"/>
                  <a:t>--&gt;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x-none" altLang="en-US"/>
                  <a:t>I did: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=&gt;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), 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𝑖𝑗</m:t>
                          </m:r>
                        </m:sup>
                      </m:sSup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=&gt; 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𝑅𝑒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f>
                        <m:f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x-none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𝑖𝑗</m:t>
                                  </m:r>
                                </m:sup>
                              </m:sSup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+</m:t>
                              </m:r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𝑗𝑖</m:t>
                              </m:r>
                            </m:sup>
                          </m:sSup>
                        </m:num>
                        <m:den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den>
                      </m:f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)=</m:t>
                      </m:r>
                      <m:sSup>
                        <m:sSup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𝑗𝑖</m:t>
                          </m:r>
                        </m:sup>
                      </m:sSup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buFont typeface="Arial" panose="02080604020202020204" pitchFamily="34" charset="0"/>
                  <a:buChar char="•"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I have checked that this transformation makes K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real and symmetric and (a) is met !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--&gt;</a:t>
                </a: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The real and symmetric </a:t>
                </a:r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(hermitian) </a:t>
                </a:r>
                <a:r>
                  <a:rPr lang="en-US" altLang="x-none">
                    <a:latin typeface="DejaVu Math TeX Gyre" panose="02000503000000000000" charset="0"/>
                    <a:cs typeface="DejaVu Math TeX Gyre" panose="02000503000000000000" charset="0"/>
                  </a:rPr>
                  <a:t>matirx,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</m:e>
                      <m:sup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 is here 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7454900" y="1223645"/>
            <a:ext cx="4213860" cy="3898265"/>
            <a:chOff x="11630" y="3364"/>
            <a:chExt cx="6636" cy="6139"/>
          </a:xfrm>
        </p:grpSpPr>
        <p:sp>
          <p:nvSpPr>
            <p:cNvPr id="4" name="Rectangles 3"/>
            <p:cNvSpPr/>
            <p:nvPr/>
          </p:nvSpPr>
          <p:spPr>
            <a:xfrm>
              <a:off x="11631" y="3420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3290" y="4941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14949" y="6462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6608" y="7983"/>
              <a:ext cx="1659" cy="152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6608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4949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1631" y="4941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6608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4949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3290" y="3420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s 13"/>
            <p:cNvSpPr/>
            <p:nvPr/>
          </p:nvSpPr>
          <p:spPr>
            <a:xfrm>
              <a:off x="16608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3290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s 15"/>
            <p:cNvSpPr/>
            <p:nvPr/>
          </p:nvSpPr>
          <p:spPr>
            <a:xfrm>
              <a:off x="11631" y="6462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3290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1631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4949" y="7983"/>
              <a:ext cx="1659" cy="15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2025" y="389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1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2025" y="3890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1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3774" y="541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2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7100" y="8453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4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5253" y="7069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  <a:r>
                <a:rPr lang="en-US" baseline="30000"/>
                <a:t>3</a:t>
              </a: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3684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30000"/>
                <a:t>12</a:t>
              </a: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5343" y="541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23</a:t>
              </a: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12025" y="5411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30000"/>
                <a:t>21</a:t>
              </a: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16808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14</a:t>
              </a:r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5246" y="399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13</a:t>
              </a: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12115" y="693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31</a:t>
              </a:r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13684" y="6829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32</a:t>
              </a: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16912" y="5514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24</a:t>
              </a: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15246" y="8390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43</a:t>
              </a: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13586" y="8247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42</a:t>
              </a:r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12025" y="8382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41</a:t>
              </a: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7078" y="6933"/>
              <a:ext cx="8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x-none" altLang="en-US" baseline="30000"/>
                <a:t>34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3423" y="3553"/>
              <a:ext cx="235" cy="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416" y="3891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3423" y="4247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3416" y="4594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790" y="5026"/>
              <a:ext cx="235" cy="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2115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2433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2751" y="5026"/>
              <a:ext cx="235" cy="2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3326" y="3364"/>
              <a:ext cx="415" cy="16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s 46"/>
            <p:cNvSpPr/>
            <p:nvPr/>
          </p:nvSpPr>
          <p:spPr>
            <a:xfrm rot="5400000">
              <a:off x="12239" y="4334"/>
              <a:ext cx="415" cy="16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7455535" y="1044575"/>
            <a:ext cx="0" cy="299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509000" y="1044575"/>
            <a:ext cx="0" cy="299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 Box 50"/>
          <p:cNvSpPr txBox="1"/>
          <p:nvPr/>
        </p:nvSpPr>
        <p:spPr>
          <a:xfrm>
            <a:off x="7473315" y="855345"/>
            <a:ext cx="134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(lmax+1)</a:t>
            </a:r>
            <a:r>
              <a:rPr lang="x-none" altLang="en-US" baseline="30000"/>
              <a:t>2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7473315" y="0"/>
            <a:ext cx="8890" cy="421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1660505" y="0"/>
            <a:ext cx="8890" cy="421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8882380" y="53340"/>
            <a:ext cx="163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(lmax+1)</a:t>
            </a:r>
            <a:r>
              <a:rPr lang="x-none" altLang="en-US" baseline="30000"/>
              <a:t>2</a:t>
            </a:r>
            <a:r>
              <a:rPr lang="x-none" altLang="en-US"/>
              <a:t>*Nat</a:t>
            </a:r>
            <a:endParaRPr lang="x-none" altLang="en-US" baseline="30000"/>
          </a:p>
        </p:txBody>
      </p:sp>
      <p:cxnSp>
        <p:nvCxnSpPr>
          <p:cNvPr id="55" name="Straight Connector 54"/>
          <p:cNvCxnSpPr>
            <a:endCxn id="54" idx="1"/>
          </p:cNvCxnSpPr>
          <p:nvPr/>
        </p:nvCxnSpPr>
        <p:spPr>
          <a:xfrm>
            <a:off x="7556500" y="236855"/>
            <a:ext cx="1325880" cy="635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356215" y="249555"/>
            <a:ext cx="1325880" cy="635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Hermitianization</a:t>
            </a:r>
            <a:r>
              <a:rPr lang="x-none" altLang="en-US">
                <a:sym typeface="+mn-ea"/>
              </a:rPr>
              <a:t> ~ eigenvalues ~</a:t>
            </a:r>
            <a:br>
              <a:rPr lang="x-none" altLang="en-US"/>
            </a:b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7885" y="1584325"/>
            <a:ext cx="26593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abs(Eigenvalues):</a:t>
            </a:r>
          </a:p>
          <a:p>
            <a:endParaRPr lang="en-US"/>
          </a:p>
          <a:p>
            <a:r>
              <a:rPr lang="en-US"/>
              <a:t>1.85034                       </a:t>
            </a:r>
            <a:r>
              <a:rPr lang="en-US">
                <a:solidFill>
                  <a:srgbClr val="FF0000"/>
                </a:solidFill>
              </a:rPr>
              <a:t>&gt;1</a:t>
            </a:r>
            <a:endParaRPr lang="en-US"/>
          </a:p>
          <a:p>
            <a:r>
              <a:rPr lang="en-US"/>
              <a:t>1.76525                      </a:t>
            </a:r>
          </a:p>
          <a:p>
            <a:r>
              <a:rPr lang="en-US"/>
              <a:t>1.72166                      </a:t>
            </a:r>
          </a:p>
          <a:p>
            <a:r>
              <a:rPr lang="en-US"/>
              <a:t>1.56358                       </a:t>
            </a:r>
          </a:p>
          <a:p>
            <a:r>
              <a:rPr lang="en-US"/>
              <a:t>1.53792                       1.5283                       </a:t>
            </a:r>
          </a:p>
          <a:p>
            <a:r>
              <a:rPr lang="en-US"/>
              <a:t>1.49116</a:t>
            </a:r>
          </a:p>
          <a:p>
            <a:r>
              <a:rPr lang="en-US"/>
              <a:t>1.48269</a:t>
            </a:r>
          </a:p>
          <a:p>
            <a:r>
              <a:rPr lang="en-US"/>
              <a:t>1.47524</a:t>
            </a:r>
          </a:p>
          <a:p>
            <a:r>
              <a:rPr lang="en-US"/>
              <a:t>1.46331</a:t>
            </a:r>
          </a:p>
          <a:p>
            <a:r>
              <a:rPr lang="en-US"/>
              <a:t>1.46198</a:t>
            </a:r>
          </a:p>
          <a:p>
            <a:r>
              <a:rPr lang="en-US"/>
              <a:t>1.44232</a:t>
            </a:r>
          </a:p>
          <a:p>
            <a:r>
              <a:rPr lang="en-US"/>
              <a:t>1.43223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912870" y="3705225"/>
            <a:ext cx="1536700" cy="974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55995" y="3757930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>
                <a:solidFill>
                  <a:srgbClr val="0070C0"/>
                </a:solidFill>
              </a:rPr>
              <a:t>What does this mean ?</a:t>
            </a:r>
            <a:endParaRPr lang="x-none" altLang="en-US"/>
          </a:p>
          <a:p>
            <a:r>
              <a:rPr lang="x-none" altLang="en-US">
                <a:solidFill>
                  <a:srgbClr val="0070C0"/>
                </a:solidFill>
              </a:rPr>
              <a:t>Could we renormalize those values &gt; 1</a:t>
            </a:r>
            <a:r>
              <a:rPr lang="en-US" altLang="x-none">
                <a:solidFill>
                  <a:srgbClr val="0070C0"/>
                </a:solidFill>
              </a:rPr>
              <a:t> ?</a:t>
            </a:r>
          </a:p>
          <a:p>
            <a:r>
              <a:rPr lang="en-US" altLang="x-none">
                <a:solidFill>
                  <a:srgbClr val="0070C0"/>
                </a:solidFill>
              </a:rPr>
              <a:t>If yes, what is the optimized omega parameter 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66700"/>
            <a:ext cx="10515600" cy="1325563"/>
          </a:xfrm>
        </p:spPr>
        <p:txBody>
          <a:bodyPr/>
          <a:lstStyle/>
          <a:p>
            <a:r>
              <a:rPr lang="en-US"/>
              <a:t>SVD ~ Matrix Reconstruction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33880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/>
                  <a:t>...(c)</a:t>
                </a:r>
              </a:p>
              <a:p>
                <a:pPr marL="0" indent="0" algn="ctr">
                  <a:buNone/>
                </a:pPr>
                <a:endParaRPr lang="en-US"/>
              </a:p>
              <a:p>
                <a:pPr algn="l">
                  <a:buFont typeface="Arial" panose="02080604020202020204" pitchFamily="34" charset="0"/>
                  <a:buChar char="•"/>
                </a:pPr>
                <a:r>
                  <a:rPr lang="en-US"/>
                  <a:t>For our test cluster, the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is 4278 !</a:t>
                </a:r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en-US"/>
                  <a:t>--&gt;</a:t>
                </a:r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If all singular values are taken in (c), the original matrix is retrieved (I have chekced !).</a:t>
                </a:r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I tried to remove some smaller values with the accuracy cut-off: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x-none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𝐾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&lt;0.1</m:t>
                    </m:r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x-none" altLang="en-US">
                    <a:cs typeface="+mn-lt"/>
                  </a:rPr>
                  <a:t>(From Didier’s slide).</a:t>
                </a:r>
              </a:p>
              <a:p>
                <a:pPr marL="0" indent="0" algn="l">
                  <a:buFont typeface="Arial" panose="02080604020202020204" pitchFamily="34" charset="0"/>
                  <a:buNone/>
                </a:pPr>
                <a:r>
                  <a:rPr lang="x-none" altLang="en-US"/>
                  <a:t>Then 3181/4278 singular values are taken ! (~74 %)</a:t>
                </a:r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33880"/>
                <a:ext cx="10515600" cy="4351338"/>
              </a:xfrm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17475"/>
            <a:ext cx="10515600" cy="1325563"/>
          </a:xfrm>
        </p:spPr>
        <p:txBody>
          <a:bodyPr/>
          <a:lstStyle/>
          <a:p>
            <a:r>
              <a:rPr lang="en-US">
                <a:sym typeface="+mn-ea"/>
              </a:rPr>
              <a:t>SVD ~ Matrix Reconstruction ~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47700" y="949960"/>
            <a:ext cx="385572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>
                <a:solidFill>
                  <a:schemeClr val="tx1"/>
                </a:solidFill>
              </a:rPr>
              <a:t>3181 singular values:</a:t>
            </a:r>
          </a:p>
          <a:p>
            <a:r>
              <a:rPr lang="en-US">
                <a:solidFill>
                  <a:schemeClr val="tx1"/>
                </a:solidFill>
              </a:rPr>
              <a:t> 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-0.84770327E+00</a:t>
            </a:r>
          </a:p>
          <a:p>
            <a:r>
              <a:rPr lang="en-US"/>
              <a:t>  0.22862266E-03</a:t>
            </a:r>
          </a:p>
          <a:p>
            <a:r>
              <a:rPr lang="en-US"/>
              <a:t> -0.25329207E-03</a:t>
            </a:r>
          </a:p>
          <a:p>
            <a:r>
              <a:rPr lang="en-US"/>
              <a:t>  0.33974232E-03</a:t>
            </a:r>
          </a:p>
          <a:p>
            <a:r>
              <a:rPr lang="en-US"/>
              <a:t> -0.17353776E-03</a:t>
            </a:r>
          </a:p>
          <a:p>
            <a:r>
              <a:rPr lang="en-US"/>
              <a:t>  0.27376837E-03</a:t>
            </a:r>
          </a:p>
          <a:p>
            <a:r>
              <a:rPr lang="en-US"/>
              <a:t> -0.95154552E-06</a:t>
            </a:r>
          </a:p>
          <a:p>
            <a:r>
              <a:rPr lang="en-US"/>
              <a:t> -0.12666474E-03</a:t>
            </a:r>
          </a:p>
          <a:p>
            <a:r>
              <a:rPr lang="en-US"/>
              <a:t>  0.10146049E-02</a:t>
            </a:r>
          </a:p>
          <a:p>
            <a:r>
              <a:rPr lang="en-US"/>
              <a:t>  0.69165435E-02</a:t>
            </a:r>
          </a:p>
          <a:p>
            <a:r>
              <a:rPr lang="x-none" altLang="en-US"/>
              <a:t>.</a:t>
            </a:r>
          </a:p>
          <a:p>
            <a:r>
              <a:rPr lang="x-none" altLang="en-US"/>
              <a:t>.</a:t>
            </a:r>
          </a:p>
          <a:p>
            <a:r>
              <a:rPr lang="x-none" altLang="en-US"/>
              <a:t>.</a:t>
            </a:r>
          </a:p>
          <a:p>
            <a:r>
              <a:rPr lang="x-none" altLang="en-US"/>
              <a:t> </a:t>
            </a:r>
            <a:r>
              <a:rPr lang="x-none" altLang="en-US">
                <a:solidFill>
                  <a:srgbClr val="FF0000"/>
                </a:solidFill>
              </a:rPr>
              <a:t>-0.26448384E+00</a:t>
            </a:r>
          </a:p>
          <a:p>
            <a:r>
              <a:rPr lang="x-none" altLang="en-US">
                <a:solidFill>
                  <a:srgbClr val="FF0000"/>
                </a:solidFill>
              </a:rPr>
              <a:t>  0.29417407E+00</a:t>
            </a:r>
          </a:p>
          <a:p>
            <a:r>
              <a:rPr lang="x-none" altLang="en-US">
                <a:solidFill>
                  <a:srgbClr val="FF0000"/>
                </a:solidFill>
              </a:rPr>
              <a:t> -0.24325669E+00</a:t>
            </a:r>
          </a:p>
          <a:p>
            <a:r>
              <a:rPr lang="x-none" altLang="en-US"/>
              <a:t>.</a:t>
            </a:r>
          </a:p>
          <a:p>
            <a:r>
              <a:rPr lang="x-none" altLang="en-US"/>
              <a:t>.</a:t>
            </a:r>
          </a:p>
          <a:p>
            <a:r>
              <a:rPr lang="x-none" altLang="en-US"/>
              <a:t>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114040" y="949960"/>
            <a:ext cx="316103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fully 4278 singular values: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-0.84733389E+00</a:t>
            </a:r>
            <a:endParaRPr lang="en-US"/>
          </a:p>
          <a:p>
            <a:r>
              <a:rPr lang="en-US"/>
              <a:t> -0.16300210E-04</a:t>
            </a:r>
          </a:p>
          <a:p>
            <a:r>
              <a:rPr lang="en-US"/>
              <a:t> -0.62698443E-07</a:t>
            </a:r>
          </a:p>
          <a:p>
            <a:r>
              <a:rPr lang="en-US"/>
              <a:t> -0.75805597E-04</a:t>
            </a:r>
          </a:p>
          <a:p>
            <a:r>
              <a:rPr lang="en-US"/>
              <a:t>  0.39906384E-04</a:t>
            </a:r>
          </a:p>
          <a:p>
            <a:r>
              <a:rPr lang="en-US"/>
              <a:t>  0.56833776E-03</a:t>
            </a:r>
          </a:p>
          <a:p>
            <a:r>
              <a:rPr lang="en-US"/>
              <a:t> -0.72665262E-04</a:t>
            </a:r>
          </a:p>
          <a:p>
            <a:r>
              <a:rPr lang="en-US"/>
              <a:t> -0.74189423E-04</a:t>
            </a:r>
          </a:p>
          <a:p>
            <a:r>
              <a:rPr lang="en-US"/>
              <a:t>  0.81704666E-03</a:t>
            </a:r>
          </a:p>
          <a:p>
            <a:r>
              <a:rPr lang="en-US"/>
              <a:t>  0.69554235E-02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>
                <a:solidFill>
                  <a:srgbClr val="FF0000"/>
                </a:solidFill>
              </a:rPr>
              <a:t> -0.26551392E+00</a:t>
            </a:r>
          </a:p>
          <a:p>
            <a:r>
              <a:rPr lang="en-US">
                <a:solidFill>
                  <a:srgbClr val="FF0000"/>
                </a:solidFill>
              </a:rPr>
              <a:t>  0.29476488E+00</a:t>
            </a:r>
          </a:p>
          <a:p>
            <a:r>
              <a:rPr lang="en-US">
                <a:solidFill>
                  <a:srgbClr val="FF0000"/>
                </a:solidFill>
              </a:rPr>
              <a:t> -0.24317048E+00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275070" y="5004435"/>
            <a:ext cx="499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If the black values that are not important go to 0, canwe make a good fake ?</a:t>
            </a:r>
          </a:p>
        </p:txBody>
      </p:sp>
      <p:sp>
        <p:nvSpPr>
          <p:cNvPr id="8" name="Oval 7"/>
          <p:cNvSpPr/>
          <p:nvPr/>
        </p:nvSpPr>
        <p:spPr>
          <a:xfrm>
            <a:off x="6547485" y="1443355"/>
            <a:ext cx="3591560" cy="3371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974330" y="2641600"/>
            <a:ext cx="8521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6600"/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2442</Words>
  <Application>Microsoft Office PowerPoint</Application>
  <PresentationFormat>ワイド画面</PresentationFormat>
  <Paragraphs>543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DejaVu Math TeX Gyre</vt:lpstr>
      <vt:lpstr>宋体</vt:lpstr>
      <vt:lpstr>Arial</vt:lpstr>
      <vt:lpstr>Arial Black</vt:lpstr>
      <vt:lpstr>Calibri</vt:lpstr>
      <vt:lpstr>Cambria Math</vt:lpstr>
      <vt:lpstr>Office Theme</vt:lpstr>
      <vt:lpstr>First week of my internship</vt:lpstr>
      <vt:lpstr>Test cluster</vt:lpstr>
      <vt:lpstr>Eigenvalues spectrum</vt:lpstr>
      <vt:lpstr>Singular values spectrum</vt:lpstr>
      <vt:lpstr>Is the kernel matrix hermitian ?</vt:lpstr>
      <vt:lpstr>Hermitianization ~ method ~</vt:lpstr>
      <vt:lpstr>Hermitianization ~ eigenvalues ~ </vt:lpstr>
      <vt:lpstr>SVD ~ Matrix Reconstruction ~</vt:lpstr>
      <vt:lpstr>SVD ~ Matrix Reconstruction ~</vt:lpstr>
      <vt:lpstr>Concerns</vt:lpstr>
      <vt:lpstr>Atomic chain ~ 8 Cu ~</vt:lpstr>
      <vt:lpstr>Comparison of the hermitianized matrix and reconstructued one</vt:lpstr>
      <vt:lpstr>Comparison of the hermitianized matrix and reconstructued one </vt:lpstr>
      <vt:lpstr>Comparison of the hermitianized matrix and reconstructued one </vt:lpstr>
      <vt:lpstr>report</vt:lpstr>
      <vt:lpstr>SVD of the atomic chains ~ method (2) ~ </vt:lpstr>
      <vt:lpstr>SVD of the atomic chains ~ (a) ~ </vt:lpstr>
      <vt:lpstr>SVD of the atomic chains ~ (b) ~ </vt:lpstr>
      <vt:lpstr>SVD of the atomic chains ~ (c) ~ </vt:lpstr>
      <vt:lpstr>SVD of the atomic chains ~ method (2) ~</vt:lpstr>
      <vt:lpstr>SVD of the atomic chains ~ (a) ~</vt:lpstr>
      <vt:lpstr>SVD of the atomic chains ~ (a) ~</vt:lpstr>
      <vt:lpstr>SVD of the atomic chains ~ (b) ~ </vt:lpstr>
      <vt:lpstr>SVD of the atomic chains ~ (b) ~ </vt:lpstr>
      <vt:lpstr>SVD of the atomic chains ~ (c) ~ </vt:lpstr>
      <vt:lpstr>SVD of the atomic chains ~ (c) ~ </vt:lpstr>
      <vt:lpstr>Comparison of methods (1) and (2)</vt:lpstr>
      <vt:lpstr>Didier’s idea ~ What if we reduce lmax for ω？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REAL(K(i,j))</vt:lpstr>
      <vt:lpstr>Removing eigenvalues near 0</vt:lpstr>
      <vt:lpstr>Complex plan</vt:lpstr>
      <vt:lpstr>Complex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Shin YASUDA</dc:creator>
  <cp:lastModifiedBy>安田　新</cp:lastModifiedBy>
  <cp:revision>60</cp:revision>
  <dcterms:created xsi:type="dcterms:W3CDTF">2025-05-22T19:51:56Z</dcterms:created>
  <dcterms:modified xsi:type="dcterms:W3CDTF">2025-06-11T07:29:37Z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